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1954" r:id="rId2"/>
    <p:sldId id="267" r:id="rId3"/>
    <p:sldId id="298" r:id="rId4"/>
    <p:sldId id="289" r:id="rId5"/>
    <p:sldId id="291" r:id="rId6"/>
    <p:sldId id="290" r:id="rId7"/>
    <p:sldId id="292" r:id="rId8"/>
    <p:sldId id="270" r:id="rId9"/>
    <p:sldId id="271" r:id="rId10"/>
    <p:sldId id="272" r:id="rId11"/>
    <p:sldId id="268" r:id="rId12"/>
    <p:sldId id="269" r:id="rId13"/>
    <p:sldId id="293" r:id="rId14"/>
    <p:sldId id="294" r:id="rId15"/>
    <p:sldId id="299" r:id="rId16"/>
    <p:sldId id="266" r:id="rId17"/>
    <p:sldId id="281" r:id="rId18"/>
    <p:sldId id="282" r:id="rId19"/>
    <p:sldId id="280" r:id="rId20"/>
    <p:sldId id="279" r:id="rId21"/>
    <p:sldId id="278" r:id="rId22"/>
    <p:sldId id="295" r:id="rId23"/>
    <p:sldId id="296" r:id="rId24"/>
    <p:sldId id="273" r:id="rId25"/>
    <p:sldId id="260" r:id="rId26"/>
    <p:sldId id="263" r:id="rId27"/>
    <p:sldId id="277" r:id="rId28"/>
    <p:sldId id="275" r:id="rId29"/>
    <p:sldId id="276" r:id="rId30"/>
    <p:sldId id="274" r:id="rId31"/>
    <p:sldId id="261" r:id="rId32"/>
    <p:sldId id="264" r:id="rId33"/>
    <p:sldId id="286" r:id="rId34"/>
    <p:sldId id="284" r:id="rId35"/>
    <p:sldId id="287" r:id="rId36"/>
    <p:sldId id="285" r:id="rId37"/>
    <p:sldId id="288" r:id="rId38"/>
    <p:sldId id="259" r:id="rId39"/>
    <p:sldId id="262" r:id="rId40"/>
    <p:sldId id="297" r:id="rId41"/>
    <p:sldId id="304" r:id="rId42"/>
    <p:sldId id="306" r:id="rId43"/>
    <p:sldId id="1955" r:id="rId44"/>
    <p:sldId id="1956" r:id="rId45"/>
    <p:sldId id="1958" r:id="rId46"/>
    <p:sldId id="1961" r:id="rId47"/>
    <p:sldId id="1969" r:id="rId48"/>
    <p:sldId id="1972" r:id="rId49"/>
    <p:sldId id="1971" r:id="rId50"/>
    <p:sldId id="1964" r:id="rId51"/>
    <p:sldId id="1960" r:id="rId52"/>
    <p:sldId id="1962" r:id="rId53"/>
    <p:sldId id="1963" r:id="rId54"/>
    <p:sldId id="1968" r:id="rId55"/>
    <p:sldId id="1966" r:id="rId56"/>
    <p:sldId id="256" r:id="rId57"/>
    <p:sldId id="258" r:id="rId58"/>
    <p:sldId id="25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3"/>
    <p:restoredTop sz="81429"/>
  </p:normalViewPr>
  <p:slideViewPr>
    <p:cSldViewPr snapToGrid="0">
      <p:cViewPr varScale="1">
        <p:scale>
          <a:sx n="103" d="100"/>
          <a:sy n="103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00:40.8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48:47.80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43 16383,'70'0'0,"-5"0"0,-44 0 0,3 0 0,5-3 0,-1 2 0,-1-2 0,0 3 0,-3-3 0,-1 0 0,12-1 0,-15 2 0,10-1 0,-6 3 0,1-6 0,3 6 0,-5-3 0,4 1 0,-2 1 0,3-2 0,-1 1 0,0 1 0,-2-2 0,4 3 0,-6 0 0,6 0 0,-5 0 0,0 0 0,5 0 0,-6 0 0,6 0 0,-4 0 0,1 0 0,1 3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49:07.7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 16383,'82'0'0,"-10"0"0,-43 0 0,5 0 0,1 0 0,10 0 0,-9 0 0,13 0 0,-13 0 0,14 0 0,-4 0 0,5 0 0,1 0 0,11-5 0,-19 4 0,17-3 0,-20 4 0,5 0 0,4 0 0,-9 0 0,9 0 0,-9 0 0,9 0 0,-9 0 0,9 0 0,-9 0 0,8-4 0,-8 3 0,4-3 0,-5 1 0,-1 2 0,1-3 0,13 4 0,-10 0 0,5 0 0,-10 0 0,-7 0 0,7 0 0,-3 0 0,5 0 0,5 0 0,-4 0 0,3 0 0,-9 0 0,4 0 0,-4 0 0,0 0 0,-1-3 0,-5 2 0,1-2 0,-1 3 0,-4 0 0,4-3 0,-4 2 0,4-2 0,1 3 0,-1 0 0,0 0 0,5 0 0,-3 0 0,3 0 0,0 0 0,-4 0 0,4 0 0,-5 0 0,5 0 0,-3 0 0,3 0 0,-5 0 0,0 0 0,-3 0 0,2 0 0,-3 0 0,0 0 0,4 0 0,5 0 0,-6 0 0,9 3 0,-16-2 0,7 2 0,3 0 0,-1-2 0,0 2 0,-6-3 0,10 3 0,-11-3 0,10 3 0,-3 0 0,-8-2 0,7 5 0,-3-5 0,-5 5 0,10-5 0,-7 2 0,4-3 0,-4 0 0,1 2 0,3-1 0,0 2 0,1-3 0,-4 0 0,-1 0 0,4 0 0,-3 0 0,5 0 0,-5 0 0,2 0 0,-4 0 0,8 3 0,-4-3 0,-4 3 0,8 0 0,-8-2 0,6 2 0,-3-3 0,-2 0 0,4 0 0,-4 0 0,6 0 0,-8 0 0,3 0 0,2 0 0,-2 0 0,2 0 0,-2 0 0,2 0 0,-3 0 0,3 0 0,-3 0 0,3 0 0,1 0 0,-1 0 0,-1 0 0,-2 0 0,2-2 0,-2-2 0,4-1 0,-4 2 0,3-2 0,-3 2 0,3-3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01:50.0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1 782 16383,'22'-6'0,"13"-7"0,-15 2 0,18-10 0,-14 8 0,10-7 0,-7 6 0,4-7 0,-5 10 0,-2-4 0,1 5 0,-6 0 0,2 1 0,-3 3 0,4-3 0,0 2 0,4-6 0,9-1 0,-11 0 0,18-7 0,-16 4 0,13-5 0,-7 1 0,0-1 0,-1 1 0,-4 4 0,0 0 0,-4 4 0,-2 1 0,-3 3 0,4-3 0,0 5 0,4-3 0,4 0 0,-6 1 0,19-6 0,-13-2 0,10 2 0,6-12 0,-20 12 0,23-11 0,-20 8 0,10-3 0,-3 2 0,-1 2 0,0 3 0,-4 0 0,-1 1 0,-4 3 0,0 0 0,0 7 0,0-3 0,0 2 0,4 0 0,-3-1 0,8 1 0,-4 0 0,0-2 0,3 2 0,-7 0 0,7-2 0,-7 5 0,3-2 0,-4 3 0,4 0 0,-3 0 0,3 0 0,0 0 0,2 0 0,3 0 0,0 0 0,5 0 0,-4 0 0,4 0 0,-5 0 0,0 0 0,0 0 0,1 0 0,-1 0 0,-4 0 0,3 0 0,-3 0 0,4 0 0,1 0 0,-5 0 0,3 0 0,-3 0 0,4 0 0,1 0 0,-1 3 0,-4-2 0,3 2 0,-7-3 0,3 3 0,-4-2 0,-3 2 0,2-1 0,-3 2 0,4 3 0,0-4 0,4 3 0,-3-2 0,4 0 0,-1 2 0,-3-3 0,3 1 0,-4-1 0,0 0 0,0-2 0,-4 2 0,4-3 0,-4 0 0,0 0 0,0 0 0,-1 0 0,-3 0 0,7 2 0,-6-1 0,2 5 0,0-6 0,-2 6 0,6-3 0,1 4 0,1-1 0,7 1 0,-7 0 0,12 0 0,-7 0 0,8 0 0,-5 0 0,-4 0 0,4 0 0,-8-1 0,7 1 0,-7 0 0,7 0 0,-3 3 0,4-3 0,-3 3 0,6-2 0,-6-2 0,8 2 0,0-1 0,-4 0 0,8 0 0,-7 0 0,3 1 0,-5-1 0,0 0 0,0 0 0,-4 0 0,-1-1 0,1 1 0,0 3 0,0-3 0,-1 3 0,0 0 0,1-2 0,0 2 0,3-3 0,-7 2 0,8-1 0,-4 1 0,4-2 0,-4 0 0,3 0 0,-7 3 0,3-3 0,-4 2 0,-3 0 0,2-2 0,-3 2 0,4-2 0,0-1 0,0 4 0,1-3 0,3 2 0,-3-2 0,3 0 0,-4-1 0,4 1 0,-3-3 0,3 2 0,0-6 0,-3 6 0,3-2 0,-4-1 0,0 0 0,0 0 0,0-2 0,-3 4 0,2-4 0,-3 4 0,8-4 0,-2 2 0,6-3 0,-3 3 0,4-2 0,-4 2 0,3-3 0,-3 0 0,0 0 0,4 0 0,-8 0 0,3 0 0,-8 0 0,3 0 0,-2 0 0,-1 0 0,3 0 0,-6 0 0,6 0 0,-6 0 0,6 0 0,-6 0 0,6 3 0,-3-2 0,5 2 0,3-3 0,-3 0 0,3 0 0,0 3 0,-3-3 0,3 4 0,0-4 0,-3 0 0,3 2 0,-4-1 0,-3 2 0,2-3 0,-3 3 0,1-2 0,2 2 0,-3-3 0,4 0 0,0 2 0,0-1 0,4 2 0,-3-3 0,8 3 0,-8-2 0,3 2 0,-4 0 0,0-2 0,0 4 0,-4-1 0,2 2 0,-5 0 0,1 0 0,-2 0 0,0-3 0,0 2 0,0-4 0,-1 4 0,1-4 0,0 4 0,0-2 0,0 1 0,0 1 0,3-4 0,-2 1 0,6 1 0,-2-2 0,3 5 0,0-6 0,-4 6 0,3-2 0,-2-1 0,-1 2 0,0-1 0,-4 2 0,0-3 0,0 2 0,-1-1 0,1 2 0,0-3 0,-3 2 0,2-4 0,-5 4 0,5-5 0,-5 3 0,5-1 0,-6-1 0,3 2 0,0-3 0,-2 0 0,2 0 0,0 0 0,-2 0 0,5 0 0,-2 0 0,0 0 0,2 0 0,-6 2 0,6-1 0,-5 1 0,5 1 0,-5-3 0,5 6 0,-5-6 0,2 5 0,-3-4 0,3 4 0,-5-4 0,4 4 0,-5-2 0,3 0 0,-3 1 0,3-3 0,-6 1 0,3 0 0,-3-1 0,0 1 0,2-2 0,-2 0 0,2 2 0,-2-1 0,0 1 0,2-2 0,-1 0 0,0 0 0,-1 0 0,0 0 0,1 0 0,0 2 0,0-1 0,-1 1 0,0-2 0,2 2 0,-1-2 0,1 3 0,-2-1 0,0-2 0,-1 2 0,4 1 0,0-3 0,0 2 0,-1-2 0,-2 0 0,0 0 0,2 3 0,-2-3 0,2 2 0,-2-2 0,0 0 0,3 0 0,-3 0 0,3 2 0,-3-1 0,0 1 0,2-2 0,-2 2 0,3-1 0,-4 1 0,1-2 0,2 0 0,-1 2 0,1-1 0,-2 1 0,-1-2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02:02.1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1 552 16383,'27'0'0,"-5"0"0,0 0 0,4 0 0,6 0 0,9 0 0,4 0 0,5 0 0,14-11 0,16-8 0,-6 3 0,-13 4 0,1-1 0,19-7 0,11-3 0,-12 2 0,-20 5 0,-7 2 0,0-1 0,0 0 0,2-1 0,0 1 0,-5 2 0,-1 1 0,7-1 0,-1 1 0,-5 2 0,-1 0 0,6 0 0,1 0 0,-3 2 0,0 1 0,3-3 0,0 0 0,-3 2 0,0 1 0,2-3 0,1-1 0,-3 1 0,0 0 0,3 2 0,0 0 0,0-1 0,1-1 0,-1 2 0,0 0 0,-3-2 0,-1 0 0,1 2 0,-2 0 0,40-6 0,-23 6 0,23-2 0,-32 2 0,24 3 0,-16 1 0,-3 4 0,0-4 0,3 3 0,-8-2 0,-7 3 0,8 0 0,-17 0 0,18 0 0,-9 0 0,0 0 0,-2 0 0,-5 0 0,1 0 0,-1 0 0,-4 0 0,3 0 0,-3 0 0,5 0 0,-1 0 0,-4 0 0,3 0 0,-7 0 0,3 0 0,-9 0 0,-1 0 0,0 3 0,-3-2 0,-1 5 0,0-6 0,-4 6 0,4-3 0,0 4 0,0-1 0,0 4 0,4-3 0,-3 5 0,3-4 0,-4 4 0,0-5 0,1 6 0,-1-6 0,-4 5 0,-1-6 0,1 6 0,-3-5 0,2 5 0,1-5 0,0 4 0,4-1 0,0 3 0,4-2 0,2 2 0,3-2 0,0 3 0,0-3 0,0 2 0,0-6 0,-4 3 0,3-3 0,-7 0 0,3-1 0,-8 0 0,3 1 0,-3-1 0,4 1 0,0-1 0,0 1 0,0-1 0,0-2 0,0 1 0,4-1 0,-3 0 0,3 2 0,-4-3 0,5 4 0,-4-3 0,3 2 0,-4-3 0,4 4 0,-3 0 0,3-1 0,-4 1 0,0-3 0,0 1 0,4-1 0,-3 3 0,3-1 0,1 1 0,0 0 0,0 0 0,3 0 0,-7-1 0,7-2 0,-7 2 0,3-3 0,-4 1 0,0-1 0,0 0 0,0-2 0,-3 4 0,2-4 0,-6 4 0,6-4 0,-6 4 0,6-1 0,-3-1 0,1 2 0,2-1 0,-3 2 0,8 1 0,-3 0 0,7-1 0,-7 1 0,8 3 0,-4-2 0,0 4 0,3-4 0,-3 2 0,0-3 0,-1-1 0,-4 1 0,5 0 0,-4-1 0,3 1 0,-4-1 0,0 1 0,0-1 0,4 1 0,-3-1 0,3 1 0,-4 0 0,0-1 0,0 1 0,0-1 0,0 1 0,0-1 0,-4 0 0,3 1 0,-6-1 0,6 0 0,-6 0 0,6 1 0,-6-4 0,3 3 0,-5-3 0,5 3 0,-3-2 0,2 1 0,-6-4 0,2 4 0,-2-4 0,0 4 0,2-5 0,-2 3 0,0-3 0,2 2 0,-6-1 0,6 2 0,-5-3 0,5 0 0,-5 2 0,2-1 0,0 1 0,-2-2 0,2 3 0,-4-3 0,1 3 0,3-1 0,-2-1 0,5 2 0,-2-1 0,3-1 0,-3 4 0,2-4 0,-2 4 0,2-2 0,1 0 0,0 3 0,-3-6 0,2 6 0,-2-6 0,0 5 0,2-4 0,-5 1 0,5 1 0,-6-2 0,3 1 0,-3-2 0,0 0 0,-1 3 0,1-3 0,-3 3 0,2-3 0,-1 0 0,-1 0 0,-1 0 0,1 2 0,-2-1 0,1 1 0,-2-2 0,3 3 0,-3-3 0,3 3 0,-3-1 0,0-2 0,-1 2 0,1 1 0,0-3 0,0 2 0,0 1 0,0-3 0,0 2 0,0 0 0,2-1 0,-1 3 0,2-3 0,-3 3 0,-1-3 0,1 3 0,0-3 0,0 1 0,0 0 0,0-1 0,2 1 0,-2-2 0,2 0 0,-3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02:13.46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0 262 16383,'23'15'0,"0"-3"0,-8 3 0,3-3 0,4 0 0,1 4 0,4 2 0,9 4 0,-10-5 0,11 1 0,2 4 0,-9-9 0,30 18 0,-33-22 0,37 23 0,-19-19 0,3 10 0,0-7 0,6 7 0,0-1 0,9 4 0,-7-3 0,-4-6 0,10 3 0,-4-4 0,4 1 0,1 0 0,-5-1 0,-6-4 0,14 5 0,-25-9 0,36 5 0,-41-6 0,40 6 0,-35-5 0,26 8 0,-30-8 0,11 3 0,-12-4 0,8 4 0,2-3 0,10 7 0,-17-7 0,25 5 0,-24-6 0,21 1 0,-9-4 0,4 3 0,1-6 0,-1 6 0,-9-3 0,7 1 0,-11 1 0,12-5 0,-8 2 0,20-3 0,-26 0 0,18 0 0,-22 0 0,9 0 0,4 0 0,-3 0 0,14 0 0,-22 0 0,15 0 0,-17 0 0,8 0 0,-4-3 0,3-1 0,-3 0 0,0-2 0,4 1 0,-9-2 0,8 0 0,-8 0 0,9-1 0,-4 1 0,-1-1 0,5 1 0,1-1 0,-8 1 0,5-1 0,-11-2 0,3 3 0,0-7 0,-4 7 0,3-4 0,-3 4 0,1 1 0,2-5 0,-7 4 0,7-3 0,-3 3 0,4 0 0,-4 0 0,4 0 0,-4 3 0,4-2 0,-4 2 0,3-3 0,-7 1 0,4-1 0,-2 0 0,-2 0 0,3 4 0,-4-3 0,0 2 0,1-2 0,-5-1 0,3 1 0,-2-1 0,2 1 0,6-1 0,-4 1 0,3-1 0,0 0 0,-3 0 0,3 1 0,-4 2 0,0-2 0,0 2 0,0 1 0,-4-3 0,3 3 0,-2-1 0,-1-1 0,3 1 0,-6 1 0,6-3 0,-6 2 0,6 1 0,-2-3 0,-1 3 0,7-4 0,-9 1 0,18-1 0,-17 3 0,17-2 0,-15 2 0,11-3 0,-7 3 0,3-2 0,-3 2 0,-1-2 0,-4 2 0,3-2 0,-3 6 0,1-6 0,2 5 0,-6-1 0,2 2 0,1-3 0,-3 2 0,6-2 0,-3 3 0,8 0 0,-3 0 0,8 0 0,-8-3 0,7 2 0,-7-1 0,7 2 0,-7 0 0,5 0 0,-5 0 0,1 0 0,-2 0 0,0 0 0,3 0 0,-2-3 0,3 2 0,-7-2 0,2 3 0,-3 0 0,4 0 0,0 0 0,-3-3 0,-2 3 0,1-3 0,-3 0 0,2 3 0,-3-3 0,0 0 0,-3 3 0,2-6 0,1 5 0,-2-1 0,5-1 0,-10 2 0,7-4 0,-7 4 0,3-1 0,-3-1 0,3 3 0,-2-5 0,2 4 0,-3-1 0,0-1 0,-1 3 0,1-3 0,0 3 0,3-3 0,-2 3 0,2-3 0,0 3 0,-2 0 0,2 0 0,-4 0 0,4-3 0,-2 3 0,5-3 0,-5 1 0,2 1 0,-3-1 0,0-1 0,0 2 0,-1-3 0,1 3 0,0-4 0,0 4 0,0-3 0,-3 3 0,3-4 0,-6 2 0,5 0 0,-4-1 0,4 3 0,-2-4 0,1 5 0,1-3 0,-5 1 0,6 2 0,-3-5 0,0 4 0,2-1 0,-1-1 0,-1 3 0,2-3 0,-2 3 0,1-2 0,1 2 0,-2-3 0,3 3 0,0 0 0,0-2 0,-3 1 0,2-1 0,-2 2 0,3 0 0,-2-2 0,1 1 0,-2-1 0,0 0 0,2 1 0,-1-4 0,-1 5 0,2-3 0,-4 1 0,4 2 0,-4-5 0,1 5 0,1-5 0,-3 4 0,3-3 0,-1 1 0,-1 0 0,2-2 0,-1 2 0,-1 0 0,4-2 0,-5 3 0,3-4 0,0 4 0,-3-3 0,5 2 0,-4 0 0,4-2 0,-4 3 0,1-1 0,1 0 0,-2 1 0,1 2 0,1-5 0,-3 4 0,6-1 0,-6 0 0,3 1 0,-1-4 0,-1 5 0,4-5 0,-4 4 0,4-1 0,-5 0 0,6 1 0,-6-3 0,3 3 0,-1-3 0,-1 3 0,1-4 0,1 5 0,-3-5 0,3 5 0,-3-4 0,0 3 0,-1-1 0,4-1 0,-2 3 0,1-3 0,-2 3 0,0-2 0,0 1 0,0-1 0,2 2 0,-2-2 0,3 1 0,-4-1 0,1 0 0,0 2 0,2-2 0,-1-1 0,1 3 0,-2-2 0,0 2 0,-1-3 0,1 3 0,0-2 0,2 2 0,-1 0 0,4-3 0,-5 2 0,3-1 0,-3 2 0,0 0 0,0-2 0,-1 1 0,1-1 0,2 2 0,-1 0 0,1 0 0,-2-2 0,0 1 0,0-1 0,2 2 0,-2 0 0,2 0 0,-2-2 0,0 1 0,0-1 0,2 2 0,-1 0 0,1 0 0,-2 0 0,0 0 0,2 0 0,-2 0 0,2 0 0,-2 0 0,0 0 0,2 0 0,-1 0 0,1-2 0,-2 1 0,0-1 0,2 0 0,-2 1 0,2-1 0,-2 2 0,0 0 0,0-2 0,0 1 0,0-1 0,0 0 0,0 1 0,0-1 0,2 2 0,-2-2 0,2 1 0,-2-1 0,0 2 0,2 0 0,-2 0 0,2 0 0,-2-2 0,0 1 0,2-1 0,-4 0 0,3 1 0,-1-1 0,0 2 0,2-2 0,-3 1 0,1-1 0,2 0 0,-2 2 0,2-3 0,-2 3 0,0-2 0,1-1 0,0 1 0,1-1 0,-3 3 0,1-2 0,2 2 0,-2-3 0,2 3 0,-2 0 0,-1-2 0,3 2 0,-2-2 0,2 2 0,-2-2 0,0 1 0,2-3 0,-2 3 0,2-3 0,-2 4 0,0-5 0,0 5 0,-1-3 0,1 1 0,0 2 0,0-5 0,0 5 0,-1-2 0,1-1 0,0 3 0,0-4 0,-1 3 0,1-1 0,0 0 0,0 1 0,1-1 0,-3 0 0,4 1 0,-3-3 0,2 4 0,-2-5 0,0 3 0,1-1 0,-2-1 0,5 1 0,-5 1 0,4-2 0,-2 3 0,-1-3 0,1 1 0,-3-2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02:17.43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41:45.2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41:56.04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1 101 16383,'67'0'0,"-8"-3"0,-42 2 0,-1-4 0,18-2 0,-14 0 0,11 0 0,-6-1 0,-7 6 0,19-9 0,-18 7 0,11-3 0,-6-1 0,-3 7 0,14-7 0,-15 7 0,9-5 0,-2 6 0,-6-3 0,10 0 0,-6 3 0,-2-5 0,11 4 0,-16-2 0,15 3 0,-2 0 0,-3 0 0,1 0 0,0 0 0,-6 0 0,6 0 0,-4 0 0,-1 0 0,6 3 0,2 2 0,-12 1 0,10 4 0,-13-1 0,8 4 0,3-4 0,-7 4 0,5-6 0,-1 4 0,-3-5 0,6 3 0,-5-1 0,5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42:00.3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52 16383,'83'0'0,"-10"0"0,-47 0 0,7 0 0,-7 0 0,12 0 0,-7 0 0,7 0 0,-7 0 0,7 0 0,-3 0 0,0 0 0,-1 0 0,0 0 0,1 0 0,5 0 0,0 0 0,-1 0 0,-4 0 0,4 0 0,-4 0 0,5 0 0,-5-3 0,3 2 0,-3-2 0,0 3 0,-2-3 0,0 2 0,-2-2 0,2 3 0,1-4 0,-4 3 0,8-2 0,-7 3 0,3 0 0,-5 0 0,0 0 0,1 0 0,-1 0 0,0 0 0,1-4 0,-1 4 0,0-4 0,1 4 0,-1 0 0,0 0 0,1 0 0,-1 0 0,0 0 0,5 0 0,-3 0 0,3 0 0,0 0 0,-4 0 0,9 0 0,-9 0 0,9 0 0,-9 0 0,4 0 0,0 0 0,-4 0 0,4 0 0,-4 0 0,-1 0 0,0 0 0,1 0 0,-1 0 0,-4 0 0,4 0 0,-4 0 0,0 0 0,4 0 0,-4 0 0,0 0 0,12 0 0,-13 0 0,9 0 0,-4 0 0,-2 0 0,3 0 0,-6 0 0,5 0 0,-6 0 0,6 0 0,0 0 0,-7 0 0,13 0 0,-8 0 0,-3 0 0,6 0 0,-10 0 0,10 0 0,-6 0 0,3 0 0,-3 0 0,2-2 0,0-1 0,4 0 0,-8 0 0,10 3 0,-6 0 0,-2 0 0,6 0 0,-10 0 0,8 0 0,-1 0 0,-5 0 0,6-2 0,-1 1 0,-2-2 0,3 3 0,-5 0 0,1 0 0,5-2 0,-1-1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8:47:00.6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52 16383,'83'0'0,"-10"0"0,-47 0 0,7 0 0,-7 0 0,12 0 0,-7 0 0,7 0 0,-7 0 0,7 0 0,-3 0 0,0 0 0,-1 0 0,0 0 0,1 0 0,5 0 0,0 0 0,-1 0 0,-4 0 0,4 0 0,-4 0 0,5 0 0,-5-3 0,3 2 0,-3-2 0,0 3 0,-2-3 0,0 2 0,-2-2 0,2 3 0,1-4 0,-4 3 0,8-2 0,-7 3 0,3 0 0,-5 0 0,0 0 0,1 0 0,-1 0 0,0 0 0,1-4 0,-1 4 0,0-4 0,1 4 0,-1 0 0,0 0 0,1 0 0,-1 0 0,0 0 0,5 0 0,-3 0 0,3 0 0,0 0 0,-4 0 0,9 0 0,-9 0 0,9 0 0,-9 0 0,4 0 0,0 0 0,-4 0 0,4 0 0,-4 0 0,-1 0 0,0 0 0,1 0 0,-1 0 0,-4 0 0,4 0 0,-4 0 0,0 0 0,4 0 0,-4 0 0,0 0 0,12 0 0,-13 0 0,9 0 0,-4 0 0,-2 0 0,3 0 0,-6 0 0,5 0 0,-6 0 0,6 0 0,0 0 0,-7 0 0,13 0 0,-8 0 0,-3 0 0,6 0 0,-10 0 0,10 0 0,-6 0 0,3 0 0,-3 0 0,2-2 0,0-1 0,4 0 0,-8 0 0,10 3 0,-6 0 0,-2 0 0,6 0 0,-10 0 0,8 0 0,-1 0 0,-5 0 0,6-2 0,-1 1 0,-2-2 0,3 3 0,-5 0 0,1 0 0,5-2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2169C-66FF-6943-B862-961F28793B3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96871-D2A8-AE45-9BCD-84EF8B73D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33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8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33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AT+RST</a:t>
            </a:r>
          </a:p>
          <a:p>
            <a:endParaRPr lang="en-US" dirty="0"/>
          </a:p>
          <a:p>
            <a:r>
              <a:rPr lang="en-US" dirty="0"/>
              <a:t>ATE0</a:t>
            </a:r>
          </a:p>
          <a:p>
            <a:endParaRPr lang="en-US" dirty="0"/>
          </a:p>
          <a:p>
            <a:r>
              <a:rPr lang="en-US" dirty="0"/>
              <a:t>AT+WSTAC=1,"LucHelix2_4G"</a:t>
            </a:r>
          </a:p>
          <a:p>
            <a:r>
              <a:rPr lang="en-US" dirty="0"/>
              <a:t>AT+WSTAC=2,3</a:t>
            </a:r>
          </a:p>
          <a:p>
            <a:r>
              <a:rPr lang="en-US" dirty="0"/>
              <a:t>AT+WSTAC=3,"luc461helix"</a:t>
            </a:r>
          </a:p>
          <a:p>
            <a:r>
              <a:rPr lang="en-US" dirty="0"/>
              <a:t>AT+WSTAC=12,"pool.ntp.org"</a:t>
            </a:r>
          </a:p>
          <a:p>
            <a:r>
              <a:rPr lang="en-US" dirty="0"/>
              <a:t>AT+WSTAC=13,1</a:t>
            </a:r>
          </a:p>
          <a:p>
            <a:r>
              <a:rPr lang="en-US" dirty="0"/>
              <a:t>AT+WSTAC=14,1</a:t>
            </a:r>
          </a:p>
          <a:p>
            <a:r>
              <a:rPr lang="en-US" dirty="0"/>
              <a:t>AT+WSTA=1</a:t>
            </a:r>
          </a:p>
          <a:p>
            <a:endParaRPr lang="en-US" dirty="0"/>
          </a:p>
          <a:p>
            <a:r>
              <a:rPr lang="en-US" dirty="0"/>
              <a:t>AT+SOCKO=1</a:t>
            </a:r>
          </a:p>
          <a:p>
            <a:endParaRPr lang="en-US" dirty="0"/>
          </a:p>
          <a:p>
            <a:r>
              <a:rPr lang="en-US" dirty="0"/>
              <a:t>AT+SOCKBL=SKT,30303</a:t>
            </a:r>
          </a:p>
          <a:p>
            <a:endParaRPr lang="en-US" dirty="0"/>
          </a:p>
          <a:p>
            <a:r>
              <a:rPr lang="en-US" dirty="0"/>
              <a:t>AT+SOCKWRTO=13550,"255.255.255.255",30303,11,"Hello World"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59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AT+RST</a:t>
            </a:r>
          </a:p>
          <a:p>
            <a:endParaRPr lang="en-US" dirty="0"/>
          </a:p>
          <a:p>
            <a:r>
              <a:rPr lang="en-US" dirty="0"/>
              <a:t>ATE0</a:t>
            </a:r>
          </a:p>
          <a:p>
            <a:endParaRPr lang="en-US" dirty="0"/>
          </a:p>
          <a:p>
            <a:r>
              <a:rPr lang="en-US" dirty="0"/>
              <a:t>AT+WSTAC=1,"LucHelix2_4G"</a:t>
            </a:r>
          </a:p>
          <a:p>
            <a:r>
              <a:rPr lang="en-US" dirty="0"/>
              <a:t>AT+WSTAC=2,3</a:t>
            </a:r>
          </a:p>
          <a:p>
            <a:r>
              <a:rPr lang="en-US" dirty="0"/>
              <a:t>AT+WSTAC=3,"luc461helix"</a:t>
            </a:r>
          </a:p>
          <a:p>
            <a:r>
              <a:rPr lang="en-US" dirty="0"/>
              <a:t>AT+WSTAC=12,"pool.ntp.org"</a:t>
            </a:r>
          </a:p>
          <a:p>
            <a:r>
              <a:rPr lang="en-US" dirty="0"/>
              <a:t>AT+WSTAC=13,1</a:t>
            </a:r>
          </a:p>
          <a:p>
            <a:r>
              <a:rPr lang="en-US" dirty="0"/>
              <a:t>AT+WSTAC=14,1</a:t>
            </a:r>
          </a:p>
          <a:p>
            <a:r>
              <a:rPr lang="en-US" dirty="0"/>
              <a:t>AT+WSTA=1</a:t>
            </a:r>
          </a:p>
          <a:p>
            <a:endParaRPr lang="en-US" dirty="0"/>
          </a:p>
          <a:p>
            <a:r>
              <a:rPr lang="en-US" dirty="0"/>
              <a:t>AT+SOCKO=1</a:t>
            </a:r>
          </a:p>
          <a:p>
            <a:endParaRPr lang="en-US" dirty="0"/>
          </a:p>
          <a:p>
            <a:r>
              <a:rPr lang="en-US" dirty="0"/>
              <a:t>AT+SOCKBL=SKT,30303</a:t>
            </a:r>
          </a:p>
          <a:p>
            <a:endParaRPr lang="en-US" dirty="0"/>
          </a:p>
          <a:p>
            <a:r>
              <a:rPr lang="en-US" dirty="0"/>
              <a:t>AT+SOCKWRTO=13550,"255.255.255.255",30303,11,"Hello World"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96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AT+MQTTC=1,"test.mosquitto.org"</a:t>
            </a:r>
          </a:p>
          <a:p>
            <a:r>
              <a:rPr lang="en-US" dirty="0"/>
              <a:t>AT+MQTTC=2,1883</a:t>
            </a:r>
          </a:p>
          <a:p>
            <a:r>
              <a:rPr lang="en-US" dirty="0"/>
              <a:t>AT+MQTTC=3,"MyClientID"</a:t>
            </a:r>
          </a:p>
          <a:p>
            <a:r>
              <a:rPr lang="en-US" dirty="0"/>
              <a:t>AT+MQTTC=6,10</a:t>
            </a:r>
          </a:p>
          <a:p>
            <a:r>
              <a:rPr lang="en-US" dirty="0"/>
              <a:t>AT+MQTTC=7,0</a:t>
            </a:r>
          </a:p>
          <a:p>
            <a:r>
              <a:rPr lang="en-US" dirty="0"/>
              <a:t>AT+MQTTCONN=1</a:t>
            </a:r>
          </a:p>
          <a:p>
            <a:endParaRPr lang="en-US" dirty="0"/>
          </a:p>
          <a:p>
            <a:r>
              <a:rPr lang="en-US" dirty="0"/>
              <a:t>AT+MQTTPUB=0,0,0,"Rio2TopicPUB/</a:t>
            </a:r>
            <a:r>
              <a:rPr lang="en-US" dirty="0" err="1"/>
              <a:t>name","Hello</a:t>
            </a:r>
            <a:r>
              <a:rPr lang="en-US" dirty="0"/>
              <a:t> from WIFI32"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buffer could be as small as holding ONE line from WFI32.  </a:t>
            </a:r>
          </a:p>
          <a:p>
            <a:endParaRPr lang="en-US" dirty="0"/>
          </a:p>
          <a:p>
            <a:r>
              <a:rPr lang="en-US" dirty="0"/>
              <a:t>But making it larger allows you to hold many response from WFI32 and process that information later in the state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8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Parse all line from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8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{ "Version": "2012-10-17", "Statement": [ { "Effect": "Allow", "Action": [ "</a:t>
            </a:r>
            <a:r>
              <a:rPr lang="en-CA" dirty="0" err="1"/>
              <a:t>iot:Connect</a:t>
            </a:r>
            <a:r>
              <a:rPr lang="en-CA" dirty="0"/>
              <a:t>" ], "Resource": [ "</a:t>
            </a:r>
            <a:r>
              <a:rPr lang="en-CA" dirty="0" err="1"/>
              <a:t>arn:aws:iot</a:t>
            </a:r>
            <a:r>
              <a:rPr lang="en-CA" dirty="0"/>
              <a:t>:*:*:client/${</a:t>
            </a:r>
            <a:r>
              <a:rPr lang="en-CA" dirty="0" err="1"/>
              <a:t>iot:Connection.Thing.ThingName</a:t>
            </a:r>
            <a:r>
              <a:rPr lang="en-CA" dirty="0"/>
              <a:t>}" ] }, { "Effect": "Allow", "Action": [ "</a:t>
            </a:r>
            <a:r>
              <a:rPr lang="en-CA" dirty="0" err="1"/>
              <a:t>iot:Publish</a:t>
            </a:r>
            <a:r>
              <a:rPr lang="en-CA" dirty="0"/>
              <a:t>", "</a:t>
            </a:r>
            <a:r>
              <a:rPr lang="en-CA" dirty="0" err="1"/>
              <a:t>iot:Receive</a:t>
            </a:r>
            <a:r>
              <a:rPr lang="en-CA" dirty="0"/>
              <a:t>" ], "Resource": [ "</a:t>
            </a:r>
            <a:r>
              <a:rPr lang="en-CA" dirty="0" err="1"/>
              <a:t>arn:aws:iot</a:t>
            </a:r>
            <a:r>
              <a:rPr lang="en-CA" dirty="0"/>
              <a:t>:*:*:topic/${</a:t>
            </a:r>
            <a:r>
              <a:rPr lang="en-CA" dirty="0" err="1"/>
              <a:t>iot:Connection.Thing.ThingName</a:t>
            </a:r>
            <a:r>
              <a:rPr lang="en-CA" dirty="0"/>
              <a:t>}/*", "</a:t>
            </a:r>
            <a:r>
              <a:rPr lang="en-CA" dirty="0" err="1"/>
              <a:t>arn:aws:iot</a:t>
            </a:r>
            <a:r>
              <a:rPr lang="en-CA" dirty="0"/>
              <a:t>:*:*:topic/$</a:t>
            </a:r>
            <a:r>
              <a:rPr lang="en-CA" dirty="0" err="1"/>
              <a:t>aws</a:t>
            </a:r>
            <a:r>
              <a:rPr lang="en-CA" dirty="0"/>
              <a:t>/things/${</a:t>
            </a:r>
            <a:r>
              <a:rPr lang="en-CA" dirty="0" err="1"/>
              <a:t>iot:Connection.Thing.ThingName</a:t>
            </a:r>
            <a:r>
              <a:rPr lang="en-CA" dirty="0"/>
              <a:t>}/shadow/*", "</a:t>
            </a:r>
            <a:r>
              <a:rPr lang="en-CA" dirty="0" err="1"/>
              <a:t>arn:aws:iot</a:t>
            </a:r>
            <a:r>
              <a:rPr lang="en-CA" dirty="0"/>
              <a:t>:*:*:topic/$</a:t>
            </a:r>
            <a:r>
              <a:rPr lang="en-CA" dirty="0" err="1"/>
              <a:t>aws</a:t>
            </a:r>
            <a:r>
              <a:rPr lang="en-CA" dirty="0"/>
              <a:t>/things/${</a:t>
            </a:r>
            <a:r>
              <a:rPr lang="en-CA" dirty="0" err="1"/>
              <a:t>iot:Connection.Thing.ThingName</a:t>
            </a:r>
            <a:r>
              <a:rPr lang="en-CA" dirty="0"/>
              <a:t>}/streams/*", "</a:t>
            </a:r>
            <a:r>
              <a:rPr lang="en-CA" dirty="0" err="1"/>
              <a:t>arn:aws:iot</a:t>
            </a:r>
            <a:r>
              <a:rPr lang="en-CA" dirty="0"/>
              <a:t>:*:*:topic/$</a:t>
            </a:r>
            <a:r>
              <a:rPr lang="en-CA" dirty="0" err="1"/>
              <a:t>aws</a:t>
            </a:r>
            <a:r>
              <a:rPr lang="en-CA" dirty="0"/>
              <a:t>/things/${</a:t>
            </a:r>
            <a:r>
              <a:rPr lang="en-CA" dirty="0" err="1"/>
              <a:t>iot:Connection.Thing.ThingName</a:t>
            </a:r>
            <a:r>
              <a:rPr lang="en-CA" dirty="0"/>
              <a:t>}/jobs/*" ] }, { "Effect": "Allow", "Action": [ "</a:t>
            </a:r>
            <a:r>
              <a:rPr lang="en-CA" dirty="0" err="1"/>
              <a:t>iot:Subscribe</a:t>
            </a:r>
            <a:r>
              <a:rPr lang="en-CA" dirty="0"/>
              <a:t>" ], "Resource": [ "</a:t>
            </a:r>
            <a:r>
              <a:rPr lang="en-CA" dirty="0" err="1"/>
              <a:t>arn:aws:iot</a:t>
            </a:r>
            <a:r>
              <a:rPr lang="en-CA" dirty="0"/>
              <a:t>:*:*:</a:t>
            </a:r>
            <a:r>
              <a:rPr lang="en-CA" dirty="0" err="1"/>
              <a:t>topicfilter</a:t>
            </a:r>
            <a:r>
              <a:rPr lang="en-CA" dirty="0"/>
              <a:t>/${</a:t>
            </a:r>
            <a:r>
              <a:rPr lang="en-CA" dirty="0" err="1"/>
              <a:t>iot:Connection.Thing.ThingName</a:t>
            </a:r>
            <a:r>
              <a:rPr lang="en-CA" dirty="0"/>
              <a:t>}/#", "</a:t>
            </a:r>
            <a:r>
              <a:rPr lang="en-CA" dirty="0" err="1"/>
              <a:t>arn:aws:iot</a:t>
            </a:r>
            <a:r>
              <a:rPr lang="en-CA" dirty="0"/>
              <a:t>:*:*:</a:t>
            </a:r>
            <a:r>
              <a:rPr lang="en-CA" dirty="0" err="1"/>
              <a:t>topicfilter</a:t>
            </a:r>
            <a:r>
              <a:rPr lang="en-CA" dirty="0"/>
              <a:t>/$</a:t>
            </a:r>
            <a:r>
              <a:rPr lang="en-CA" dirty="0" err="1"/>
              <a:t>aws</a:t>
            </a:r>
            <a:r>
              <a:rPr lang="en-CA" dirty="0"/>
              <a:t>/things/${</a:t>
            </a:r>
            <a:r>
              <a:rPr lang="en-CA" dirty="0" err="1"/>
              <a:t>iot:Connection.Thing.ThingName</a:t>
            </a:r>
            <a:r>
              <a:rPr lang="en-CA" dirty="0"/>
              <a:t>}/shadow/*", "</a:t>
            </a:r>
            <a:r>
              <a:rPr lang="en-CA" dirty="0" err="1"/>
              <a:t>arn:aws:iot</a:t>
            </a:r>
            <a:r>
              <a:rPr lang="en-CA" dirty="0"/>
              <a:t>:*:*:</a:t>
            </a:r>
            <a:r>
              <a:rPr lang="en-CA" dirty="0" err="1"/>
              <a:t>topicfilter</a:t>
            </a:r>
            <a:r>
              <a:rPr lang="en-CA" dirty="0"/>
              <a:t>/$</a:t>
            </a:r>
            <a:r>
              <a:rPr lang="en-CA" dirty="0" err="1"/>
              <a:t>aws</a:t>
            </a:r>
            <a:r>
              <a:rPr lang="en-CA" dirty="0"/>
              <a:t>/things/${</a:t>
            </a:r>
            <a:r>
              <a:rPr lang="en-CA" dirty="0" err="1"/>
              <a:t>iot:Connection.Thing.ThingName</a:t>
            </a:r>
            <a:r>
              <a:rPr lang="en-CA" dirty="0"/>
              <a:t>}/streams/*", "</a:t>
            </a:r>
            <a:r>
              <a:rPr lang="en-CA" dirty="0" err="1"/>
              <a:t>arn:aws:iot</a:t>
            </a:r>
            <a:r>
              <a:rPr lang="en-CA" dirty="0"/>
              <a:t>:*:*:</a:t>
            </a:r>
            <a:r>
              <a:rPr lang="en-CA" dirty="0" err="1"/>
              <a:t>topicfilter</a:t>
            </a:r>
            <a:r>
              <a:rPr lang="en-CA" dirty="0"/>
              <a:t>/$</a:t>
            </a:r>
            <a:r>
              <a:rPr lang="en-CA" dirty="0" err="1"/>
              <a:t>aws</a:t>
            </a:r>
            <a:r>
              <a:rPr lang="en-CA" dirty="0"/>
              <a:t>/things/${</a:t>
            </a:r>
            <a:r>
              <a:rPr lang="en-CA" dirty="0" err="1"/>
              <a:t>iot:Connection.Thing.ThingName</a:t>
            </a:r>
            <a:r>
              <a:rPr lang="en-CA" dirty="0"/>
              <a:t>}/jobs/*" ] }, { "Effect": "Allow", "Action": [ "</a:t>
            </a:r>
            <a:r>
              <a:rPr lang="en-CA" dirty="0" err="1"/>
              <a:t>iot:UpdateThingShadow</a:t>
            </a:r>
            <a:r>
              <a:rPr lang="en-CA" dirty="0"/>
              <a:t>", "</a:t>
            </a:r>
            <a:r>
              <a:rPr lang="en-CA" dirty="0" err="1"/>
              <a:t>iot:GetThingShadow</a:t>
            </a:r>
            <a:r>
              <a:rPr lang="en-CA" dirty="0"/>
              <a:t>" ], "Resource": [ "</a:t>
            </a:r>
            <a:r>
              <a:rPr lang="en-CA" dirty="0" err="1"/>
              <a:t>arn:aws:iot</a:t>
            </a:r>
            <a:r>
              <a:rPr lang="en-CA" dirty="0"/>
              <a:t>:*:*:topic/$</a:t>
            </a:r>
            <a:r>
              <a:rPr lang="en-CA" dirty="0" err="1"/>
              <a:t>aws</a:t>
            </a:r>
            <a:r>
              <a:rPr lang="en-CA" dirty="0"/>
              <a:t>/things/${</a:t>
            </a:r>
            <a:r>
              <a:rPr lang="en-CA" dirty="0" err="1"/>
              <a:t>iot:Connection.Thing.ThingName</a:t>
            </a:r>
            <a:r>
              <a:rPr lang="en-CA" dirty="0"/>
              <a:t>}/shadow/*" ] } ]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9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96871-D2A8-AE45-9BCD-84EF8B73D90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3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B31C-5C66-8402-9684-C4C9CDFA0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E1F25-582E-87A8-2AE8-37F2795A1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61A58-D345-544E-2CB6-760AC413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A7531-DD73-46E0-7E1E-62CBF3E9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81F1B-D19A-82EB-F278-34372D74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CHP-logo.jpg">
            <a:extLst>
              <a:ext uri="{FF2B5EF4-FFF2-40B4-BE49-F238E27FC236}">
                <a16:creationId xmlns:a16="http://schemas.microsoft.com/office/drawing/2014/main" id="{6386885F-7CA0-7BE1-DAB6-9E20EF720C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0519-9754-27E9-5576-B4D81DE1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F0DA4-0099-CB14-4AB5-42BEC240F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5F22-5BCC-C3F9-D1DF-1B69FD763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201D4-8674-2FD3-FED4-B5F1E87D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D03A7-8368-2FBB-B67F-73632E38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CHP-logo.jpg">
            <a:extLst>
              <a:ext uri="{FF2B5EF4-FFF2-40B4-BE49-F238E27FC236}">
                <a16:creationId xmlns:a16="http://schemas.microsoft.com/office/drawing/2014/main" id="{E0FE3E76-BFE8-638A-E2E2-1831E71C6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1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689C1-5EBA-2457-6E43-3F29FC56A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2AF50-D5A8-57F9-2E53-3385ED459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5D475-DA1E-60C4-640F-9F8566D3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EFF6-33F2-E651-0641-94AA7D54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9DFCF-BA37-3DF9-359B-6B6E14E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CHP-logo.jpg">
            <a:extLst>
              <a:ext uri="{FF2B5EF4-FFF2-40B4-BE49-F238E27FC236}">
                <a16:creationId xmlns:a16="http://schemas.microsoft.com/office/drawing/2014/main" id="{1041B30F-A3A2-E9DD-7A83-70DFC0275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91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395" y="2474260"/>
            <a:ext cx="6439132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3982" y="6331943"/>
            <a:ext cx="2778020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4816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8423" y="3799832"/>
            <a:ext cx="7413328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1495" y="3724987"/>
            <a:ext cx="791122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6429" y="6123667"/>
            <a:ext cx="6421522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6428" y="5763413"/>
            <a:ext cx="6421917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9" y="5139766"/>
            <a:ext cx="1630845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69" y="2635936"/>
            <a:ext cx="3585645" cy="902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B41B0E-47DF-604E-9E7D-831CD513D14E}"/>
              </a:ext>
            </a:extLst>
          </p:cNvPr>
          <p:cNvSpPr txBox="1"/>
          <p:nvPr userDrawn="1"/>
        </p:nvSpPr>
        <p:spPr>
          <a:xfrm>
            <a:off x="4185059" y="6364137"/>
            <a:ext cx="382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54606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36CCF-1260-61DF-7819-641B6678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5DFE-DD86-3E0F-8B2C-302EED4F0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F0E19-FC36-4437-4E02-D7FB1053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2901E-AF60-86A0-5F50-9442AC04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5901-0FF5-2F16-295E-15DF3D94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CHP-logo.jpg">
            <a:extLst>
              <a:ext uri="{FF2B5EF4-FFF2-40B4-BE49-F238E27FC236}">
                <a16:creationId xmlns:a16="http://schemas.microsoft.com/office/drawing/2014/main" id="{C564556C-D906-2C93-06EF-FA16D52F9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0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C97C-4B63-6069-1ADD-1511E4C6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80FAB-02B8-DE6B-FBF5-A85E31676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5DF22-2426-E138-5195-4D4B4E5E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4D585-C24F-3AA9-A535-84942D94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0FE66-89C8-D83E-A132-6058091A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CHP-logo.jpg">
            <a:extLst>
              <a:ext uri="{FF2B5EF4-FFF2-40B4-BE49-F238E27FC236}">
                <a16:creationId xmlns:a16="http://schemas.microsoft.com/office/drawing/2014/main" id="{2806C0CE-15A6-7E83-6F35-BA6A60AEA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2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5A6C-F60C-8EE1-98A1-A84C970D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65418-87C4-3D23-23D6-FB0B5FAB6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5052A-8477-2FC6-7FC8-662DE4219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ECAC1-BCA0-1ECD-95C3-5646D9AD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664D1-B80F-67F8-719F-E818E1E16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3C02D-FDCD-6E08-7356-A431FD93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CHP-logo.jpg">
            <a:extLst>
              <a:ext uri="{FF2B5EF4-FFF2-40B4-BE49-F238E27FC236}">
                <a16:creationId xmlns:a16="http://schemas.microsoft.com/office/drawing/2014/main" id="{6BCB30FE-5F67-F939-6FD7-2D9EF3BC29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0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0BBA-BD96-63E5-FBC4-85737376E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B03ED-8F1D-1B18-BA84-5E14EFC53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ADB2D-FB71-6A4B-C830-AA38B0B84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85CB9-E949-2498-3C6E-7447583E5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00BCC-9B5D-7431-4F0F-DBFD83345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EB53B-595F-10A8-4631-A73E85C0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742028-BA98-F8AB-201A-073DE544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EC4EF-4304-1020-B61A-914A9502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MCHP-logo.jpg">
            <a:extLst>
              <a:ext uri="{FF2B5EF4-FFF2-40B4-BE49-F238E27FC236}">
                <a16:creationId xmlns:a16="http://schemas.microsoft.com/office/drawing/2014/main" id="{22F10BDB-2B7C-B486-CB04-B372C1725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43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82D7-6EE1-0C85-BB11-31EA3B16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C7403-BD4F-1294-CB7B-03AE0CED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49459-D616-A1F1-915F-165265FEF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DB2CA-BF60-805D-9426-494BC22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MCHP-logo.jpg">
            <a:extLst>
              <a:ext uri="{FF2B5EF4-FFF2-40B4-BE49-F238E27FC236}">
                <a16:creationId xmlns:a16="http://schemas.microsoft.com/office/drawing/2014/main" id="{19C6A6F2-3396-142D-4685-59F8FC053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8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9873C-4E56-E590-3207-2A2875F8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CD467-F38C-B0F8-2AD0-7B26D60D9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B6E98-45EB-39EE-2B52-F1B21A15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MCHP-logo.jpg">
            <a:extLst>
              <a:ext uri="{FF2B5EF4-FFF2-40B4-BE49-F238E27FC236}">
                <a16:creationId xmlns:a16="http://schemas.microsoft.com/office/drawing/2014/main" id="{3BEEDCFB-CCBE-AAE1-27C1-3270F484C7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0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DA5E-54C1-E91D-2429-D22009E2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A9497-F2FB-6EAE-83F1-23A19DB1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821F6-BC2B-5588-5444-D4E129E22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EBA24-C05A-F65C-A5A5-385825EA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71CB6-ABE4-DDFC-5476-B9967EAD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7CBE1-C04C-4596-32B5-D57CF947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CHP-logo.jpg">
            <a:extLst>
              <a:ext uri="{FF2B5EF4-FFF2-40B4-BE49-F238E27FC236}">
                <a16:creationId xmlns:a16="http://schemas.microsoft.com/office/drawing/2014/main" id="{FC136636-636A-535C-4AD5-A2E40F072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2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9D65-A68E-00AF-7D24-BC8BC1F39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1281C-6CDC-C3A8-0B3E-F289BDCCF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381A-8E5C-E848-C173-4C898CADD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73E21-C723-1C82-5DEA-D6ACC8CE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573D8-B92E-614A-9CB8-02BF3B08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98BEE-3C47-FAEF-E479-FE9A8CD6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CHP-logo.jpg">
            <a:extLst>
              <a:ext uri="{FF2B5EF4-FFF2-40B4-BE49-F238E27FC236}">
                <a16:creationId xmlns:a16="http://schemas.microsoft.com/office/drawing/2014/main" id="{194FDE34-5FD0-3207-620E-C5C6B0A27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8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05B7F7-FDBC-6167-9378-9E677A99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9F3D-6C09-B499-C6C1-E1738121C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85E2E-1BE5-EEAF-20C5-B83C38E84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FBD53-65FA-984D-92FC-6FEAE5D908D7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29B60-704C-ADCB-680A-692176721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10479-C540-AA06-C453-88A75A083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CDB3C-FC88-0943-8EFF-BFD56B26A1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CHP-logo.jpg">
            <a:extLst>
              <a:ext uri="{FF2B5EF4-FFF2-40B4-BE49-F238E27FC236}">
                <a16:creationId xmlns:a16="http://schemas.microsoft.com/office/drawing/2014/main" id="{BDBD43DC-AB92-23A2-E40A-23C19488093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40.png"/><Relationship Id="rId12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icrochipTech/PIC32MZW1_AnyClou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chip.com/design-centers/security-ics/trust-platform/trust-g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3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320.png"/><Relationship Id="rId4" Type="http://schemas.openxmlformats.org/officeDocument/2006/relationships/customXml" Target="../ink/ink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customXml" Target="../ink/ink10.xml"/><Relationship Id="rId4" Type="http://schemas.openxmlformats.org/officeDocument/2006/relationships/image" Target="../media/image3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Jan 2023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16D4-E23A-8B42-AEFF-22E5AFC9F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 anchorCtr="0"/>
          <a:lstStyle/>
          <a:p>
            <a:r>
              <a:rPr lang="en-US" dirty="0"/>
              <a:t>Luc Archambault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D2266-59E5-76C0-72BB-4653A2AB17CA}"/>
              </a:ext>
            </a:extLst>
          </p:cNvPr>
          <p:cNvSpPr txBox="1"/>
          <p:nvPr/>
        </p:nvSpPr>
        <p:spPr>
          <a:xfrm>
            <a:off x="199016" y="2844226"/>
            <a:ext cx="697526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</a:rPr>
              <a:t>WFI32 </a:t>
            </a:r>
            <a:r>
              <a:rPr lang="en-US" sz="3200" b="1" dirty="0" err="1">
                <a:solidFill>
                  <a:schemeClr val="accent1"/>
                </a:solidFill>
              </a:rPr>
              <a:t>Anycloud</a:t>
            </a:r>
            <a:r>
              <a:rPr lang="en-US" sz="3200" b="1" dirty="0">
                <a:solidFill>
                  <a:schemeClr val="accent1"/>
                </a:solidFill>
              </a:rPr>
              <a:t>  AT+CMD</a:t>
            </a:r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CF71-183F-31BC-8881-99946BC0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WFI32 </a:t>
            </a:r>
            <a:r>
              <a:rPr lang="en-US" dirty="0" err="1"/>
              <a:t>AnyCloud</a:t>
            </a:r>
            <a:r>
              <a:rPr lang="en-US" dirty="0"/>
              <a:t> (Live demo)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3DF4B-1279-397E-5AD9-3FD5A17AD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dirty="0"/>
              <a:t>AT+CMD</a:t>
            </a:r>
          </a:p>
          <a:p>
            <a:pPr lvl="1"/>
            <a:r>
              <a:rPr lang="en-US" dirty="0"/>
              <a:t>Immediate Response</a:t>
            </a:r>
          </a:p>
          <a:p>
            <a:pPr lvl="2"/>
            <a:r>
              <a:rPr lang="en-US" dirty="0"/>
              <a:t>OK or ERROR</a:t>
            </a:r>
          </a:p>
          <a:p>
            <a:pPr lvl="1"/>
            <a:r>
              <a:rPr lang="en-US" dirty="0" err="1"/>
              <a:t>Asynchrounous</a:t>
            </a:r>
            <a:r>
              <a:rPr lang="en-US" dirty="0"/>
              <a:t> response:</a:t>
            </a:r>
          </a:p>
          <a:p>
            <a:pPr lvl="1"/>
            <a:r>
              <a:rPr lang="en-US" dirty="0"/>
              <a:t>+ABC:&lt;value1&gt;,&lt;value2&gt;,…</a:t>
            </a:r>
          </a:p>
          <a:p>
            <a:pPr lvl="1"/>
            <a:r>
              <a:rPr lang="en-US" dirty="0"/>
              <a:t>+DEF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DD0A8-367B-31DA-49BA-E28D5FE5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07" y="4199281"/>
            <a:ext cx="10029093" cy="26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0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CF71-183F-31BC-8881-99946BC0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WFI32 </a:t>
            </a:r>
            <a:r>
              <a:rPr lang="en-US" dirty="0" err="1"/>
              <a:t>AnyCloud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3DF4B-1279-397E-5AD9-3FD5A17AD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51244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STATION Setup</a:t>
            </a:r>
          </a:p>
          <a:p>
            <a:pPr marL="457200" lvl="1" indent="0">
              <a:buNone/>
            </a:pPr>
            <a:r>
              <a:rPr lang="en-CA" dirty="0"/>
              <a:t>AT+WSTAC=1,"DEMO_AP”</a:t>
            </a:r>
          </a:p>
          <a:p>
            <a:pPr marL="457200" lvl="1" indent="0">
              <a:buNone/>
            </a:pPr>
            <a:r>
              <a:rPr lang="en-CA" dirty="0"/>
              <a:t>OK </a:t>
            </a:r>
          </a:p>
          <a:p>
            <a:pPr marL="457200" lvl="1" indent="0">
              <a:buNone/>
            </a:pPr>
            <a:r>
              <a:rPr lang="en-CA" dirty="0"/>
              <a:t>AT+WSTAC=2,3 </a:t>
            </a:r>
          </a:p>
          <a:p>
            <a:pPr marL="457200" lvl="1" indent="0">
              <a:buNone/>
            </a:pPr>
            <a:r>
              <a:rPr lang="en-CA" dirty="0"/>
              <a:t>OK </a:t>
            </a:r>
          </a:p>
          <a:p>
            <a:pPr marL="457200" lvl="1" indent="0">
              <a:buNone/>
            </a:pPr>
            <a:r>
              <a:rPr lang="en-CA" dirty="0"/>
              <a:t>AT+WSTAC=3,"password" </a:t>
            </a:r>
          </a:p>
          <a:p>
            <a:pPr marL="457200" lvl="1" indent="0">
              <a:buNone/>
            </a:pPr>
            <a:r>
              <a:rPr lang="en-CA" dirty="0"/>
              <a:t>OK </a:t>
            </a:r>
          </a:p>
          <a:p>
            <a:pPr marL="457200" lvl="1" indent="0">
              <a:buNone/>
            </a:pPr>
            <a:r>
              <a:rPr lang="en-CA" dirty="0"/>
              <a:t>AT+WSTAC=4,255 </a:t>
            </a:r>
          </a:p>
          <a:p>
            <a:pPr marL="457200" lvl="1" indent="0">
              <a:buNone/>
            </a:pPr>
            <a:r>
              <a:rPr lang="en-CA" dirty="0"/>
              <a:t>OK </a:t>
            </a:r>
          </a:p>
          <a:p>
            <a:pPr marL="457200" lvl="1" indent="0">
              <a:buNone/>
            </a:pPr>
            <a:r>
              <a:rPr lang="en-CA" dirty="0"/>
              <a:t>AT+WSTAC=12,"pool.ntp.org" </a:t>
            </a:r>
          </a:p>
          <a:p>
            <a:pPr marL="457200" lvl="1" indent="0">
              <a:buNone/>
            </a:pPr>
            <a:r>
              <a:rPr lang="en-CA" dirty="0"/>
              <a:t>OK </a:t>
            </a:r>
          </a:p>
          <a:p>
            <a:pPr marL="457200" lvl="1" indent="0">
              <a:buNone/>
            </a:pPr>
            <a:r>
              <a:rPr lang="en-CA" dirty="0"/>
              <a:t>AT+WSTAC=13,1 AT+WSTA=1</a:t>
            </a:r>
          </a:p>
          <a:p>
            <a:pPr marL="457200" lvl="1" indent="0">
              <a:buNone/>
            </a:pPr>
            <a:r>
              <a:rPr lang="en-CA" dirty="0"/>
              <a:t>OK </a:t>
            </a:r>
          </a:p>
          <a:p>
            <a:r>
              <a:rPr lang="en-US" dirty="0"/>
              <a:t>Async events</a:t>
            </a:r>
          </a:p>
          <a:p>
            <a:pPr marL="457200" lvl="1" indent="0">
              <a:buNone/>
            </a:pPr>
            <a:r>
              <a:rPr lang="en-CA" dirty="0"/>
              <a:t>+WSTALU:"42:2C:62:CC:C0:0B",11 </a:t>
            </a:r>
          </a:p>
          <a:p>
            <a:pPr marL="457200" lvl="1" indent="0">
              <a:buNone/>
            </a:pPr>
            <a:r>
              <a:rPr lang="en-CA" dirty="0"/>
              <a:t>+WSTAAIP:"192.168.159.108" </a:t>
            </a:r>
          </a:p>
          <a:p>
            <a:pPr marL="457200" lvl="1" indent="0">
              <a:buNone/>
            </a:pPr>
            <a:r>
              <a:rPr lang="en-CA" dirty="0"/>
              <a:t>+TIME:2,3864185092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CF71-183F-31BC-8881-99946BC0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WFI32 </a:t>
            </a:r>
            <a:r>
              <a:rPr lang="en-US" dirty="0" err="1"/>
              <a:t>AnyCloud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3DF4B-1279-397E-5AD9-3FD5A17AD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702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MQTT Setup</a:t>
            </a:r>
          </a:p>
          <a:p>
            <a:pPr lvl="1"/>
            <a:r>
              <a:rPr lang="en-CA" dirty="0"/>
              <a:t>AT+MQTTC=1,"youramazonaws.com" </a:t>
            </a:r>
          </a:p>
          <a:p>
            <a:pPr lvl="1"/>
            <a:r>
              <a:rPr lang="en-CA" dirty="0"/>
              <a:t>OK</a:t>
            </a:r>
          </a:p>
          <a:p>
            <a:pPr lvl="1"/>
            <a:r>
              <a:rPr lang="en-CA" dirty="0"/>
              <a:t>AT+MQTTC=2,8883 </a:t>
            </a:r>
          </a:p>
          <a:p>
            <a:pPr lvl="1"/>
            <a:r>
              <a:rPr lang="en-CA" dirty="0"/>
              <a:t>OK</a:t>
            </a:r>
          </a:p>
          <a:p>
            <a:pPr lvl="1"/>
            <a:r>
              <a:rPr lang="en-CA" dirty="0"/>
              <a:t>AT+MQTTC=3,"yourDeviceId" </a:t>
            </a:r>
          </a:p>
          <a:p>
            <a:pPr lvl="1"/>
            <a:r>
              <a:rPr lang="en-CA" dirty="0"/>
              <a:t>OK</a:t>
            </a:r>
          </a:p>
          <a:p>
            <a:pPr lvl="1"/>
            <a:r>
              <a:rPr lang="en-CA" dirty="0"/>
              <a:t>AT+MQTTCONN=1</a:t>
            </a:r>
          </a:p>
          <a:p>
            <a:pPr lvl="1"/>
            <a:r>
              <a:rPr lang="en-CA" dirty="0"/>
              <a:t>OK</a:t>
            </a:r>
          </a:p>
          <a:p>
            <a:r>
              <a:rPr lang="en-CA" dirty="0"/>
              <a:t>Async events</a:t>
            </a:r>
          </a:p>
          <a:p>
            <a:pPr marL="457200" lvl="1" indent="0">
              <a:buNone/>
            </a:pPr>
            <a:r>
              <a:rPr lang="en-CA" dirty="0"/>
              <a:t>+MQTTCONNACK:0,0 </a:t>
            </a:r>
          </a:p>
          <a:p>
            <a:pPr marL="457200" lvl="1" indent="0">
              <a:buNone/>
            </a:pPr>
            <a:r>
              <a:rPr lang="en-CA" dirty="0"/>
              <a:t>+MQTTCONN:1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43A3-153D-1F9B-7CA5-67DD62AD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60" y="860704"/>
            <a:ext cx="3322639" cy="1395478"/>
          </a:xfrm>
        </p:spPr>
        <p:txBody>
          <a:bodyPr>
            <a:normAutofit/>
          </a:bodyPr>
          <a:lstStyle/>
          <a:p>
            <a:pPr lvl="1" fontAlgn="ctr">
              <a:spcBef>
                <a:spcPts val="0"/>
              </a:spcBef>
              <a:buFont typeface="+mj-lt"/>
              <a:buAutoNum type="arabicPeriod"/>
            </a:pPr>
            <a:r>
              <a:rPr lang="en-CA" sz="1600" b="0" i="0" dirty="0">
                <a:effectLst/>
                <a:latin typeface="Calibri" panose="020F0502020204030204" pitchFamily="34" charset="0"/>
              </a:rPr>
              <a:t>RST</a:t>
            </a:r>
          </a:p>
          <a:p>
            <a:pPr lvl="1" fontAlgn="ctr">
              <a:spcBef>
                <a:spcPts val="0"/>
              </a:spcBef>
              <a:buFont typeface="+mj-lt"/>
              <a:buAutoNum type="arabicPeriod"/>
            </a:pPr>
            <a:r>
              <a:rPr lang="en-CA" sz="1600" b="0" i="0" dirty="0">
                <a:effectLst/>
                <a:latin typeface="Calibri" panose="020F0502020204030204" pitchFamily="34" charset="0"/>
              </a:rPr>
              <a:t>Echo OFF (ATE0)</a:t>
            </a:r>
          </a:p>
          <a:p>
            <a:pPr lvl="1" fontAlgn="ctr">
              <a:spcBef>
                <a:spcPts val="0"/>
              </a:spcBef>
              <a:buFont typeface="+mj-lt"/>
              <a:buAutoNum type="arabicPeriod"/>
            </a:pPr>
            <a:r>
              <a:rPr lang="en-CA" sz="1600" b="0" i="0" dirty="0">
                <a:effectLst/>
                <a:latin typeface="Calibri" panose="020F0502020204030204" pitchFamily="34" charset="0"/>
              </a:rPr>
              <a:t>Config and Connect to AP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A83B6C-3383-3421-ACB2-D46D0E56E79E}"/>
              </a:ext>
            </a:extLst>
          </p:cNvPr>
          <p:cNvSpPr txBox="1">
            <a:spLocks/>
          </p:cNvSpPr>
          <p:nvPr/>
        </p:nvSpPr>
        <p:spPr>
          <a:xfrm>
            <a:off x="8309070" y="958161"/>
            <a:ext cx="3686602" cy="1059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ctr">
              <a:spcBef>
                <a:spcPts val="0"/>
              </a:spcBef>
              <a:buFont typeface="+mj-lt"/>
              <a:buAutoNum type="arabicPeriod" startAt="4"/>
            </a:pPr>
            <a:r>
              <a:rPr lang="en-CA" sz="1400" dirty="0">
                <a:latin typeface="Calibri" panose="020F0502020204030204" pitchFamily="34" charset="0"/>
              </a:rPr>
              <a:t>Create a UDP Socket</a:t>
            </a:r>
          </a:p>
          <a:p>
            <a:pPr lvl="1" fontAlgn="ctr">
              <a:spcBef>
                <a:spcPts val="0"/>
              </a:spcBef>
              <a:buFont typeface="+mj-lt"/>
              <a:buAutoNum type="arabicPeriod" startAt="4"/>
            </a:pPr>
            <a:r>
              <a:rPr lang="en-CA" sz="1400" dirty="0">
                <a:latin typeface="Calibri" panose="020F0502020204030204" pitchFamily="34" charset="0"/>
              </a:rPr>
              <a:t>Bind UDP Socket Local to port 30303</a:t>
            </a:r>
          </a:p>
          <a:p>
            <a:pPr lvl="1" fontAlgn="ctr">
              <a:spcBef>
                <a:spcPts val="0"/>
              </a:spcBef>
              <a:buFont typeface="+mj-lt"/>
              <a:buAutoNum type="arabicPeriod" startAt="4"/>
            </a:pPr>
            <a:r>
              <a:rPr lang="en-CA" sz="1400" dirty="0">
                <a:latin typeface="Calibri" panose="020F0502020204030204" pitchFamily="34" charset="0"/>
              </a:rPr>
              <a:t>Broadcast ”Hello World\r\n"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279AA1-62D1-5AD7-E130-38B65636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8" y="1805598"/>
            <a:ext cx="12094756" cy="5052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6F6BB8-9777-E8E0-3667-B2369E4F0F51}"/>
              </a:ext>
            </a:extLst>
          </p:cNvPr>
          <p:cNvSpPr txBox="1"/>
          <p:nvPr/>
        </p:nvSpPr>
        <p:spPr>
          <a:xfrm>
            <a:off x="477078" y="89452"/>
            <a:ext cx="4144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CoolTerm</a:t>
            </a:r>
            <a:r>
              <a:rPr lang="en-US" sz="3600" dirty="0"/>
              <a:t> </a:t>
            </a:r>
            <a:r>
              <a:rPr lang="en-US" sz="3600" dirty="0" err="1"/>
              <a:t>Stationmode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389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9BDB76-586C-09AF-15BD-76F4F52F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27" y="831273"/>
            <a:ext cx="8802811" cy="52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4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F6BB8-9777-E8E0-3667-B2369E4F0F51}"/>
              </a:ext>
            </a:extLst>
          </p:cNvPr>
          <p:cNvSpPr txBox="1"/>
          <p:nvPr/>
        </p:nvSpPr>
        <p:spPr>
          <a:xfrm>
            <a:off x="1951381" y="214373"/>
            <a:ext cx="6586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CoolTerm</a:t>
            </a:r>
            <a:r>
              <a:rPr lang="en-US" sz="3600" dirty="0"/>
              <a:t> MQTT MOSQUITTO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649D9-D0E4-C86A-86E7-B15E0F6B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0" y="860704"/>
            <a:ext cx="7924422" cy="481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8987-F2F9-89D6-E753-58890BE26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AT+CMD with</a:t>
            </a:r>
            <a:br>
              <a:rPr lang="en-US" dirty="0"/>
            </a:br>
            <a:r>
              <a:rPr lang="en-US" dirty="0"/>
              <a:t>HOST Processor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0E024-2560-E873-27D3-3C66ED0F3A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32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68CA7-C7F5-7CA8-4BB4-F730D0CD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802" y="1817628"/>
            <a:ext cx="1660754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5671F-50A4-AAD0-F0AA-90B682A0D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01051" y="1784173"/>
            <a:ext cx="1325002" cy="3462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CAF01B3-3EDF-19D2-B542-4CC529E1B5DF}"/>
                  </a:ext>
                </a:extLst>
              </p14:cNvPr>
              <p14:cNvContentPartPr/>
              <p14:nvPr/>
            </p14:nvContentPartPr>
            <p14:xfrm>
              <a:off x="5923306" y="341254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CAF01B3-3EDF-19D2-B542-4CC529E1B5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4666" y="34035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FB3779E-6468-F180-20A0-F0CC34C571D3}"/>
                  </a:ext>
                </a:extLst>
              </p14:cNvPr>
              <p14:cNvContentPartPr/>
              <p14:nvPr/>
            </p14:nvContentPartPr>
            <p14:xfrm>
              <a:off x="3479487" y="3150141"/>
              <a:ext cx="3065040" cy="313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FB3779E-6468-F180-20A0-F0CC34C571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1847" y="3114141"/>
                <a:ext cx="31006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85CD81B-63A2-D07B-B70A-CFB93AB64439}"/>
                  </a:ext>
                </a:extLst>
              </p14:cNvPr>
              <p14:cNvContentPartPr/>
              <p14:nvPr/>
            </p14:nvContentPartPr>
            <p14:xfrm>
              <a:off x="3470487" y="3699141"/>
              <a:ext cx="3058920" cy="341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85CD81B-63A2-D07B-B70A-CFB93AB644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52847" y="3663501"/>
                <a:ext cx="309456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FED0CBA-308E-9108-EA31-1AFB3F068A9D}"/>
                  </a:ext>
                </a:extLst>
              </p14:cNvPr>
              <p14:cNvContentPartPr/>
              <p14:nvPr/>
            </p14:nvContentPartPr>
            <p14:xfrm>
              <a:off x="3468687" y="3918381"/>
              <a:ext cx="3045240" cy="361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FED0CBA-308E-9108-EA31-1AFB3F068A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0687" y="3882741"/>
                <a:ext cx="308088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E6C3260-0F8D-32C2-5D04-1C5770C0D2F2}"/>
                  </a:ext>
                </a:extLst>
              </p14:cNvPr>
              <p14:cNvContentPartPr/>
              <p14:nvPr/>
            </p14:nvContentPartPr>
            <p14:xfrm>
              <a:off x="5557407" y="243554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E6C3260-0F8D-32C2-5D04-1C5770C0D2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9407" y="2399541"/>
                <a:ext cx="36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0F880A9-349E-2052-9DC8-6653837A9F5A}"/>
              </a:ext>
            </a:extLst>
          </p:cNvPr>
          <p:cNvSpPr txBox="1"/>
          <p:nvPr/>
        </p:nvSpPr>
        <p:spPr>
          <a:xfrm>
            <a:off x="3068053" y="527069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WBZ451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65BC1-B068-AE59-40C8-A49E1630EF5B}"/>
              </a:ext>
            </a:extLst>
          </p:cNvPr>
          <p:cNvSpPr txBox="1"/>
          <p:nvPr/>
        </p:nvSpPr>
        <p:spPr>
          <a:xfrm>
            <a:off x="6118779" y="530611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WFI32 IoT</a:t>
            </a:r>
          </a:p>
        </p:txBody>
      </p:sp>
    </p:spTree>
    <p:extLst>
      <p:ext uri="{BB962C8B-B14F-4D97-AF65-F5344CB8AC3E}">
        <p14:creationId xmlns:p14="http://schemas.microsoft.com/office/powerpoint/2010/main" val="416983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F22C-CBA0-25F6-25C2-A541A0CB5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Host WBZ451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3AD0-9888-8EDF-D3F9-67ACECCB9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WBZ451</a:t>
            </a:r>
          </a:p>
          <a:p>
            <a:pPr lvl="1"/>
            <a:r>
              <a:rPr lang="en-US" dirty="0"/>
              <a:t>SERCOM0 @ 115200 VCP (connected to MCP2200)</a:t>
            </a:r>
          </a:p>
          <a:p>
            <a:pPr lvl="1"/>
            <a:r>
              <a:rPr lang="en-US" dirty="0"/>
              <a:t>SERCOM1 @ 230400 for AT+CMD to WFI32 IoT</a:t>
            </a:r>
          </a:p>
          <a:p>
            <a:pPr lvl="1"/>
            <a:r>
              <a:rPr lang="en-US" dirty="0"/>
              <a:t>TC3 for Clock Tick event</a:t>
            </a:r>
          </a:p>
          <a:p>
            <a:pPr lvl="1"/>
            <a:r>
              <a:rPr lang="en-US" dirty="0"/>
              <a:t>2 Apps</a:t>
            </a:r>
          </a:p>
          <a:p>
            <a:pPr lvl="2"/>
            <a:r>
              <a:rPr lang="en-US" dirty="0" err="1"/>
              <a:t>app.c</a:t>
            </a:r>
            <a:endParaRPr lang="en-US" dirty="0"/>
          </a:p>
          <a:p>
            <a:pPr lvl="2"/>
            <a:r>
              <a:rPr lang="en-US" dirty="0"/>
              <a:t>app_rio2.c</a:t>
            </a:r>
          </a:p>
          <a:p>
            <a:endParaRPr lang="en-US" dirty="0"/>
          </a:p>
          <a:p>
            <a:r>
              <a:rPr lang="en-US" dirty="0"/>
              <a:t>WFI32 IoT </a:t>
            </a:r>
          </a:p>
          <a:p>
            <a:pPr lvl="1"/>
            <a:r>
              <a:rPr lang="en-US" dirty="0"/>
              <a:t>Preprogrammed for </a:t>
            </a:r>
            <a:r>
              <a:rPr lang="en-US" dirty="0" err="1"/>
              <a:t>AnyCloud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218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B6634-14F8-D82B-4737-D9253A52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6" y="0"/>
            <a:ext cx="1160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CF71-183F-31BC-8881-99946BC0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WFI32 </a:t>
            </a:r>
            <a:r>
              <a:rPr lang="en-US" dirty="0" err="1"/>
              <a:t>AnyCloud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3DF4B-1279-397E-5AD9-3FD5A17A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release on GitHub</a:t>
            </a:r>
          </a:p>
          <a:p>
            <a:pPr lvl="1"/>
            <a:r>
              <a:rPr lang="en-US" dirty="0">
                <a:hlinkClick r:id="rId2"/>
              </a:rPr>
              <a:t>https://github.com/MicrochipTech/PIC32MZW1_AnyCloud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BE1066-8E5E-642C-6DEC-8291F757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2816929"/>
            <a:ext cx="6572250" cy="34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35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83C0-B528-3664-89E4-D963B33E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7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General State Machine</a:t>
            </a:r>
          </a:p>
        </p:txBody>
      </p:sp>
    </p:spTree>
    <p:extLst>
      <p:ext uri="{BB962C8B-B14F-4D97-AF65-F5344CB8AC3E}">
        <p14:creationId xmlns:p14="http://schemas.microsoft.com/office/powerpoint/2010/main" val="417471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CAF93-D6C5-26DA-8F8B-6F4A8C4D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" y="88899"/>
            <a:ext cx="12160919" cy="66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6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48E9-B72D-B77B-B783-6AE5FEC4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AT+CMD </a:t>
            </a:r>
            <a:br>
              <a:rPr lang="en-US" dirty="0"/>
            </a:br>
            <a:r>
              <a:rPr lang="en-US" dirty="0"/>
              <a:t>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EB14D-EFDC-D959-2282-BD8523F36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State machine requires </a:t>
            </a:r>
            <a:r>
              <a:rPr lang="en-US" b="1" dirty="0"/>
              <a:t>many</a:t>
            </a:r>
            <a:r>
              <a:rPr lang="en-US" dirty="0"/>
              <a:t> AT+CMD</a:t>
            </a:r>
          </a:p>
          <a:p>
            <a:pPr lvl="1"/>
            <a:r>
              <a:rPr lang="en-US" dirty="0"/>
              <a:t>For Configuring for STATION or MQTT</a:t>
            </a:r>
          </a:p>
          <a:p>
            <a:pPr lvl="1"/>
            <a:r>
              <a:rPr lang="en-US" dirty="0"/>
              <a:t>Just require the OK response from WFI32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 other State Machine requires </a:t>
            </a:r>
            <a:r>
              <a:rPr lang="en-US" b="1" dirty="0"/>
              <a:t>one</a:t>
            </a:r>
            <a:r>
              <a:rPr lang="en-US" dirty="0"/>
              <a:t> AT+CMD</a:t>
            </a:r>
          </a:p>
          <a:p>
            <a:pPr lvl="1"/>
            <a:r>
              <a:rPr lang="en-US" dirty="0"/>
              <a:t>For creating a TCP Socket</a:t>
            </a:r>
          </a:p>
          <a:p>
            <a:pPr lvl="1"/>
            <a:r>
              <a:rPr lang="en-US" dirty="0"/>
              <a:t>In addition to OK, socket number is required for Binding SKT with PORT (Local or Remote)</a:t>
            </a:r>
          </a:p>
        </p:txBody>
      </p:sp>
    </p:spTree>
    <p:extLst>
      <p:ext uri="{BB962C8B-B14F-4D97-AF65-F5344CB8AC3E}">
        <p14:creationId xmlns:p14="http://schemas.microsoft.com/office/powerpoint/2010/main" val="300781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2F71-8B6D-7152-E4D7-80A9567D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2409825"/>
            <a:ext cx="10515600" cy="24923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Multiple AT+CMD</a:t>
            </a:r>
            <a:br>
              <a:rPr lang="en-US" dirty="0"/>
            </a:br>
            <a:r>
              <a:rPr lang="en-US" dirty="0"/>
              <a:t>per</a:t>
            </a:r>
            <a:br>
              <a:rPr lang="en-US" dirty="0"/>
            </a:br>
            <a:r>
              <a:rPr lang="en-US" dirty="0"/>
              <a:t>State Machine</a:t>
            </a:r>
          </a:p>
        </p:txBody>
      </p:sp>
    </p:spTree>
    <p:extLst>
      <p:ext uri="{BB962C8B-B14F-4D97-AF65-F5344CB8AC3E}">
        <p14:creationId xmlns:p14="http://schemas.microsoft.com/office/powerpoint/2010/main" val="87418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ync Event &#10;+WSTALU:I &#10;AT+WSTAC-I &#10;AT+WSTAC-12, &#10;lay &#10;AT+WAPC-1Wn &#10;Wait &#10;Async Event &#10;INFRA INIT &#10;Async Event &#10;YES &#10;IDLE ">
            <a:extLst>
              <a:ext uri="{FF2B5EF4-FFF2-40B4-BE49-F238E27FC236}">
                <a16:creationId xmlns:a16="http://schemas.microsoft.com/office/drawing/2014/main" id="{9B6FEA32-2D01-80D7-2ACB-D65253F08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51" y="21488"/>
            <a:ext cx="7197969" cy="68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FA53C6-1E31-CC44-9CE2-0FB7307EA633}"/>
              </a:ext>
            </a:extLst>
          </p:cNvPr>
          <p:cNvSpPr txBox="1"/>
          <p:nvPr/>
        </p:nvSpPr>
        <p:spPr>
          <a:xfrm>
            <a:off x="6660292" y="2631304"/>
            <a:ext cx="444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ONE state machine for each AT+CMD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2FA9B-1745-1EEA-2222-81F64165B81E}"/>
              </a:ext>
            </a:extLst>
          </p:cNvPr>
          <p:cNvSpPr txBox="1"/>
          <p:nvPr/>
        </p:nvSpPr>
        <p:spPr>
          <a:xfrm>
            <a:off x="6660292" y="3092969"/>
            <a:ext cx="444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34B7B6-C9F9-787B-2F4F-9A1F6C633B7D}"/>
              </a:ext>
            </a:extLst>
          </p:cNvPr>
          <p:cNvSpPr txBox="1"/>
          <p:nvPr/>
        </p:nvSpPr>
        <p:spPr>
          <a:xfrm>
            <a:off x="6660292" y="2077306"/>
            <a:ext cx="444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SetUp</a:t>
            </a:r>
            <a:r>
              <a:rPr lang="en-US" dirty="0"/>
              <a:t> for </a:t>
            </a:r>
            <a:r>
              <a:rPr lang="en-US" b="1" dirty="0"/>
              <a:t>INFRASTRUCTURE/STATION</a:t>
            </a:r>
          </a:p>
        </p:txBody>
      </p:sp>
    </p:spTree>
    <p:extLst>
      <p:ext uri="{BB962C8B-B14F-4D97-AF65-F5344CB8AC3E}">
        <p14:creationId xmlns:p14="http://schemas.microsoft.com/office/powerpoint/2010/main" val="3642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0369-18E4-9F5C-F148-7F68FEA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 Command</a:t>
            </a:r>
            <a:br>
              <a:rPr lang="en-US" dirty="0"/>
            </a:br>
            <a:r>
              <a:rPr lang="en-US" dirty="0"/>
              <a:t>Station Setup 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7FF4F-203E-1F3C-87B6-BA4A1582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515601" cy="511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1FDA9F-F3DB-0217-BD9F-CC3C623C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0B7F59-D235-307E-BDCD-D6D035BAF1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Code Configuring Station mode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D1080D-FB14-5768-98CE-F67757FF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" y="1332094"/>
            <a:ext cx="8422105" cy="5327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B1751F-F285-01AA-F47A-4AA51495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462" y="2931409"/>
            <a:ext cx="4483100" cy="29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36FA32-0F1D-5388-A360-59F516FDD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462" y="2996361"/>
            <a:ext cx="4013200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7298D0-D741-8B86-AB83-138B6B061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727" y="2964446"/>
            <a:ext cx="44069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1F03D7-C58E-29E8-D245-19C7B9570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086" y="2952637"/>
            <a:ext cx="4749800" cy="266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09B96A-4FE2-5F67-A220-7E38A484A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485" y="2973618"/>
            <a:ext cx="33274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F552DF-9DEB-B876-CDE1-EBE1335FA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246" y="2979355"/>
            <a:ext cx="3187700" cy="20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E76F5F-D058-23D2-00B8-E79B462E7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8101" y="2934045"/>
            <a:ext cx="2730500" cy="266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2DE41C-D535-F60A-E001-F93754EF2F14}"/>
              </a:ext>
            </a:extLst>
          </p:cNvPr>
          <p:cNvSpPr txBox="1"/>
          <p:nvPr/>
        </p:nvSpPr>
        <p:spPr>
          <a:xfrm>
            <a:off x="7629525" y="5257800"/>
            <a:ext cx="401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Done Configuring Station Mode</a:t>
            </a:r>
          </a:p>
          <a:p>
            <a:pPr algn="ctr"/>
            <a:r>
              <a:rPr lang="en-US" b="1" dirty="0"/>
              <a:t>Wait for IP</a:t>
            </a:r>
          </a:p>
        </p:txBody>
      </p:sp>
      <p:sp>
        <p:nvSpPr>
          <p:cNvPr id="24" name="$reslutPtrTime">
            <a:extLst>
              <a:ext uri="{FF2B5EF4-FFF2-40B4-BE49-F238E27FC236}">
                <a16:creationId xmlns:a16="http://schemas.microsoft.com/office/drawing/2014/main" id="{DB123A96-E2E5-D101-BD53-36A00103AD2E}"/>
              </a:ext>
            </a:extLst>
          </p:cNvPr>
          <p:cNvSpPr/>
          <p:nvPr/>
        </p:nvSpPr>
        <p:spPr>
          <a:xfrm>
            <a:off x="3890968" y="5022797"/>
            <a:ext cx="2052632" cy="23500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02D7AB-86A3-A66D-47A4-9D51BE2D5419}"/>
              </a:ext>
            </a:extLst>
          </p:cNvPr>
          <p:cNvSpPr txBox="1"/>
          <p:nvPr/>
        </p:nvSpPr>
        <p:spPr>
          <a:xfrm>
            <a:off x="7519276" y="3446762"/>
            <a:ext cx="101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gOK</a:t>
            </a:r>
            <a:r>
              <a:rPr lang="en-US" b="1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1167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25" grpId="8"/>
      <p:bldP spid="25" grpId="9"/>
      <p:bldP spid="25" grpId="10"/>
      <p:bldP spid="25" grpId="11"/>
      <p:bldP spid="25" grpId="12"/>
      <p:bldP spid="25" grpId="1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Async Event &#10;BSSID CONNECT &#10;+WAPSC:I &#10;Async Event &#10;BSSID DSICONNECT &#10;+WAPSD:I &#10;Async Event &#10;CLIENT IP &#10;AT+WAPC-I,• &#10;SOFT AP INIT &#10;AT+WAPC-II &#10;192.168.30.50hr\n POOL STAAT &#10;AT+WSTA-1Wn &quot;START AP &#10;Wait &#10;Async Event ">
            <a:extLst>
              <a:ext uri="{FF2B5EF4-FFF2-40B4-BE49-F238E27FC236}">
                <a16:creationId xmlns:a16="http://schemas.microsoft.com/office/drawing/2014/main" id="{830BE491-9B58-BD8B-250B-6EBDECB50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04" y="394854"/>
            <a:ext cx="11576991" cy="60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94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0369-18E4-9F5C-F148-7F68FEA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 Command</a:t>
            </a:r>
            <a:br>
              <a:rPr lang="en-US" dirty="0"/>
            </a:br>
            <a:r>
              <a:rPr lang="en-US" dirty="0" err="1"/>
              <a:t>SofAP</a:t>
            </a:r>
            <a:r>
              <a:rPr lang="en-US" dirty="0"/>
              <a:t> Setup 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BB678-E1DA-5E9E-BC34-E30973EA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3" y="1690687"/>
            <a:ext cx="8062912" cy="51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3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D9A5-A5CD-7BC8-77BF-482AC4C3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Configuring </a:t>
            </a:r>
            <a:r>
              <a:rPr lang="en-US" dirty="0" err="1"/>
              <a:t>SoftAP</a:t>
            </a:r>
            <a:r>
              <a:rPr lang="en-US" dirty="0"/>
              <a:t>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B146A-D151-9036-504C-09B35A1E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3" y="1690688"/>
            <a:ext cx="11338562" cy="4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3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3607-ECAD-FC02-BE69-BDE7E596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0B0D-C180-3072-5171-258118DB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</p:spPr>
        <p:txBody>
          <a:bodyPr>
            <a:normAutofit fontScale="85000" lnSpcReduction="20000"/>
          </a:bodyPr>
          <a:lstStyle/>
          <a:p>
            <a:pPr>
              <a:buFont typeface="+mj-lt"/>
              <a:buAutoNum type="arabicPeriod"/>
            </a:pPr>
            <a:r>
              <a:rPr lang="en-CA" dirty="0"/>
              <a:t>Easy to learn ASCII AT commands for adding Wi-Fi and Cloud connectivity to any processor</a:t>
            </a:r>
          </a:p>
          <a:p>
            <a:pPr>
              <a:buFont typeface="+mj-lt"/>
              <a:buAutoNum type="arabicPeriod"/>
            </a:pPr>
            <a:r>
              <a:rPr lang="en-CA" dirty="0"/>
              <a:t>Mutual authentication supported with AWS and Azure</a:t>
            </a:r>
          </a:p>
          <a:p>
            <a:pPr>
              <a:buFont typeface="+mj-lt"/>
              <a:buAutoNum type="arabicPeriod"/>
            </a:pPr>
            <a:r>
              <a:rPr lang="en-CA" dirty="0"/>
              <a:t>Server authentication supported for </a:t>
            </a:r>
            <a:r>
              <a:rPr lang="en-CA" dirty="0" err="1"/>
              <a:t>test.mosquitto.org</a:t>
            </a:r>
            <a:endParaRPr lang="en-CA" dirty="0"/>
          </a:p>
          <a:p>
            <a:pPr>
              <a:buFont typeface="+mj-lt"/>
              <a:buAutoNum type="arabicPeriod"/>
            </a:pPr>
            <a:r>
              <a:rPr lang="en-CA" dirty="0"/>
              <a:t>Designed for WFI3E01PC and WFI32E01UC modules with integrated </a:t>
            </a:r>
            <a:r>
              <a:rPr lang="en-CA" dirty="0">
                <a:hlinkClick r:id="rId2"/>
              </a:rPr>
              <a:t>Trust&amp;Go</a:t>
            </a:r>
            <a:r>
              <a:rPr lang="en-CA" dirty="0"/>
              <a:t> (TNG)</a:t>
            </a:r>
          </a:p>
          <a:p>
            <a:pPr>
              <a:buFont typeface="+mj-lt"/>
              <a:buAutoNum type="arabicPeriod"/>
            </a:pPr>
            <a:r>
              <a:rPr lang="en-CA" dirty="0"/>
              <a:t>Single pre-built hex file supports all features for majority of use cases. No need to recompile image for different cloud vendors (single image supports connectivity with AWS / Azure / </a:t>
            </a:r>
            <a:r>
              <a:rPr lang="en-CA" dirty="0" err="1"/>
              <a:t>test.mosquitto.org</a:t>
            </a:r>
            <a:r>
              <a:rPr lang="en-CA" dirty="0"/>
              <a:t>)</a:t>
            </a:r>
          </a:p>
          <a:p>
            <a:pPr>
              <a:buFont typeface="+mj-lt"/>
              <a:buAutoNum type="arabicPeriod"/>
            </a:pPr>
            <a:r>
              <a:rPr lang="en-CA" dirty="0"/>
              <a:t>Complete source to enable customization when required</a:t>
            </a:r>
          </a:p>
          <a:p>
            <a:pPr>
              <a:buFont typeface="+mj-lt"/>
              <a:buAutoNum type="arabicPeriod"/>
            </a:pPr>
            <a:r>
              <a:rPr lang="en-CA" dirty="0"/>
              <a:t>Supports MQTT, Socket programming(TCP/ UDP), SNTP, TLS (v1.3/ v1.2), ICMP, IGMP, DNS, DHCP, Low Power, WPA3, Loading/ Reading Certificates via UART, </a:t>
            </a:r>
            <a:r>
              <a:rPr lang="en-CA" dirty="0" err="1"/>
              <a:t>WiFi</a:t>
            </a:r>
            <a:r>
              <a:rPr lang="en-CA" dirty="0"/>
              <a:t> Provisioning.</a:t>
            </a:r>
          </a:p>
          <a:p>
            <a:pPr>
              <a:buFont typeface="+mj-lt"/>
              <a:buAutoNum type="arabicPeriod"/>
            </a:pPr>
            <a:r>
              <a:rPr lang="en-CA" dirty="0"/>
              <a:t>Features like OTA, Trust Flex, IPv6, </a:t>
            </a:r>
            <a:r>
              <a:rPr lang="en-CA" dirty="0" err="1"/>
              <a:t>mDNS</a:t>
            </a:r>
            <a:r>
              <a:rPr lang="en-CA" dirty="0"/>
              <a:t> planned for future releases.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30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60055-ECE8-EC6D-B2AD-9A6283B3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47" y="1"/>
            <a:ext cx="6025253" cy="67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43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0369-18E4-9F5C-F148-7F68FEAA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 Command</a:t>
            </a:r>
            <a:br>
              <a:rPr lang="en-US" dirty="0"/>
            </a:br>
            <a:r>
              <a:rPr lang="en-US" dirty="0"/>
              <a:t>MQTT Setup 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9F108-E7F9-EBE2-8025-8D195C5B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44" y="1690688"/>
            <a:ext cx="8598877" cy="50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70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D9A5-A5CD-7BC8-77BF-482AC4C3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Configuring MQTT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320F5-C864-D446-2F9A-2AFE3AAE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5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57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9C06581-B92B-9F53-C831-CC1AE391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Received Message from WFI32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C13973-9391-960A-8F1B-970EEAA8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25"/>
            <a:ext cx="10515600" cy="4351338"/>
          </a:xfrm>
        </p:spPr>
        <p:txBody>
          <a:bodyPr/>
          <a:lstStyle/>
          <a:p>
            <a:r>
              <a:rPr lang="en-US" dirty="0"/>
              <a:t>SERCOM1 </a:t>
            </a:r>
          </a:p>
          <a:p>
            <a:pPr lvl="1"/>
            <a:r>
              <a:rPr lang="en-US" dirty="0"/>
              <a:t>Circular buffer Interrupt driven</a:t>
            </a:r>
          </a:p>
          <a:p>
            <a:pPr lvl="1"/>
            <a:r>
              <a:rPr lang="en-US" dirty="0"/>
              <a:t>Large enough for</a:t>
            </a:r>
          </a:p>
          <a:p>
            <a:pPr lvl="2"/>
            <a:r>
              <a:rPr lang="en-US" dirty="0"/>
              <a:t> Receive multiple messages. (1024)</a:t>
            </a:r>
          </a:p>
          <a:p>
            <a:pPr lvl="2"/>
            <a:r>
              <a:rPr lang="en-US" dirty="0"/>
              <a:t>Transmit large packet  (512)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E1BC65-A732-27D2-C480-D069D7BD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3" y="2465257"/>
            <a:ext cx="11807648" cy="1626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7FB71-47C0-12D0-746F-75AA4936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09" y="2540717"/>
            <a:ext cx="5094821" cy="26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BBF02C-ACEB-A010-736C-CD402256F934}"/>
              </a:ext>
            </a:extLst>
          </p:cNvPr>
          <p:cNvGraphicFramePr>
            <a:graphicFrameLocks noGrp="1"/>
          </p:cNvGraphicFramePr>
          <p:nvPr/>
        </p:nvGraphicFramePr>
        <p:xfrm>
          <a:off x="4951046" y="2533885"/>
          <a:ext cx="2863574" cy="1631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74">
                  <a:extLst>
                    <a:ext uri="{9D8B030D-6E8A-4147-A177-3AD203B41FA5}">
                      <a16:colId xmlns:a16="http://schemas.microsoft.com/office/drawing/2014/main" val="1943180355"/>
                    </a:ext>
                  </a:extLst>
                </a:gridCol>
              </a:tblGrid>
              <a:tr h="16312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06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20A614-5F31-888C-104C-F184D3D8E579}"/>
              </a:ext>
            </a:extLst>
          </p:cNvPr>
          <p:cNvSpPr txBox="1"/>
          <p:nvPr/>
        </p:nvSpPr>
        <p:spPr>
          <a:xfrm>
            <a:off x="4973459" y="2569273"/>
            <a:ext cx="250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message..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FD49F-8C88-5D8D-8B36-BAAD0706D622}"/>
              </a:ext>
            </a:extLst>
          </p:cNvPr>
          <p:cNvSpPr txBox="1"/>
          <p:nvPr/>
        </p:nvSpPr>
        <p:spPr>
          <a:xfrm>
            <a:off x="4973459" y="2569273"/>
            <a:ext cx="305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message..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FE1D4-4461-F81D-2F47-B055189E4E56}"/>
              </a:ext>
            </a:extLst>
          </p:cNvPr>
          <p:cNvSpPr txBox="1"/>
          <p:nvPr/>
        </p:nvSpPr>
        <p:spPr>
          <a:xfrm>
            <a:off x="4973459" y="2569273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2E0F-3008-D15A-E276-D020397C8A1D}"/>
              </a:ext>
            </a:extLst>
          </p:cNvPr>
          <p:cNvSpPr txBox="1"/>
          <p:nvPr/>
        </p:nvSpPr>
        <p:spPr>
          <a:xfrm>
            <a:off x="4973459" y="2575038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message..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08F19-A09A-EABD-5753-62D81634405C}"/>
              </a:ext>
            </a:extLst>
          </p:cNvPr>
          <p:cNvSpPr txBox="1"/>
          <p:nvPr/>
        </p:nvSpPr>
        <p:spPr>
          <a:xfrm>
            <a:off x="4973459" y="2570835"/>
            <a:ext cx="3058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message..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930CE-7F87-A638-0862-7A515552CBAE}"/>
              </a:ext>
            </a:extLst>
          </p:cNvPr>
          <p:cNvSpPr txBox="1"/>
          <p:nvPr/>
        </p:nvSpPr>
        <p:spPr>
          <a:xfrm>
            <a:off x="4973570" y="2569273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1B92-1D11-7538-06FC-403BB74E70FC}"/>
              </a:ext>
            </a:extLst>
          </p:cNvPr>
          <p:cNvSpPr txBox="1"/>
          <p:nvPr/>
        </p:nvSpPr>
        <p:spPr>
          <a:xfrm>
            <a:off x="4973459" y="2570835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age..message..Second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..Seventh mess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DF838D-F613-91F8-DF19-7B37997ECF44}"/>
              </a:ext>
            </a:extLst>
          </p:cNvPr>
          <p:cNvSpPr txBox="1"/>
          <p:nvPr/>
        </p:nvSpPr>
        <p:spPr>
          <a:xfrm>
            <a:off x="4494425" y="1856776"/>
            <a:ext cx="34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Circular Buffer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7B06F6-7AF2-8019-B5DC-1D13DA69736E}"/>
                  </a:ext>
                </a:extLst>
              </p14:cNvPr>
              <p14:cNvContentPartPr/>
              <p14:nvPr/>
            </p14:nvContentPartPr>
            <p14:xfrm>
              <a:off x="4174853" y="276494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7B06F6-7AF2-8019-B5DC-1D13DA6973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6853" y="2729306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DAB16D-D29F-11C5-F427-0142C062AB44}"/>
                  </a:ext>
                </a:extLst>
              </p14:cNvPr>
              <p14:cNvContentPartPr/>
              <p14:nvPr/>
            </p14:nvContentPartPr>
            <p14:xfrm>
              <a:off x="5065133" y="2736866"/>
              <a:ext cx="463680" cy="42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DAB16D-D29F-11C5-F427-0142C062AB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5493" y="2556866"/>
                <a:ext cx="64332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D04762-ACFD-E32B-8CBC-B74C074CA313}"/>
                  </a:ext>
                </a:extLst>
              </p14:cNvPr>
              <p14:cNvContentPartPr/>
              <p14:nvPr/>
            </p14:nvContentPartPr>
            <p14:xfrm>
              <a:off x="5964053" y="3963026"/>
              <a:ext cx="1287000" cy="1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D04762-ACFD-E32B-8CBC-B74C074CA3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4413" y="3783026"/>
                <a:ext cx="1466640" cy="378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0BDC24E-E1CA-7E14-6E41-FD29F4B354C6}"/>
              </a:ext>
            </a:extLst>
          </p:cNvPr>
          <p:cNvSpPr txBox="1"/>
          <p:nvPr/>
        </p:nvSpPr>
        <p:spPr>
          <a:xfrm>
            <a:off x="3625903" y="4943476"/>
            <a:ext cx="551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 I parse through a Circular Buffer?</a:t>
            </a:r>
          </a:p>
        </p:txBody>
      </p:sp>
    </p:spTree>
    <p:extLst>
      <p:ext uri="{BB962C8B-B14F-4D97-AF65-F5344CB8AC3E}">
        <p14:creationId xmlns:p14="http://schemas.microsoft.com/office/powerpoint/2010/main" val="167537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3F91-F8E8-6719-7FC7-3F121E93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Parsing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A943-A429-F934-7C81-C6A40397A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SERCOM1 Circular Buffer</a:t>
            </a:r>
          </a:p>
          <a:p>
            <a:pPr lvl="1"/>
            <a:r>
              <a:rPr lang="en-US" dirty="0"/>
              <a:t>Read 1 byte at a time until CR-LF is found</a:t>
            </a:r>
          </a:p>
          <a:p>
            <a:pPr lvl="1"/>
            <a:r>
              <a:rPr lang="en-US" dirty="0"/>
              <a:t>Copy line to Linear Buffer with NULL terminated</a:t>
            </a:r>
          </a:p>
          <a:p>
            <a:pPr lvl="1"/>
            <a:r>
              <a:rPr lang="en-US" dirty="0"/>
              <a:t>Use (STRSTR)  to compare line with ATCMD Response Structure</a:t>
            </a:r>
          </a:p>
          <a:p>
            <a:pPr lvl="1"/>
            <a:r>
              <a:rPr lang="en-US" dirty="0"/>
              <a:t>Execute </a:t>
            </a:r>
            <a:r>
              <a:rPr lang="en-US" dirty="0" err="1"/>
              <a:t>CallBack</a:t>
            </a:r>
            <a:r>
              <a:rPr lang="en-US" dirty="0"/>
              <a:t> based on valid search!</a:t>
            </a:r>
          </a:p>
        </p:txBody>
      </p:sp>
    </p:spTree>
    <p:extLst>
      <p:ext uri="{BB962C8B-B14F-4D97-AF65-F5344CB8AC3E}">
        <p14:creationId xmlns:p14="http://schemas.microsoft.com/office/powerpoint/2010/main" val="1767667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BBF02C-ACEB-A010-736C-CD402256F934}"/>
              </a:ext>
            </a:extLst>
          </p:cNvPr>
          <p:cNvGraphicFramePr>
            <a:graphicFrameLocks noGrp="1"/>
          </p:cNvGraphicFramePr>
          <p:nvPr/>
        </p:nvGraphicFramePr>
        <p:xfrm>
          <a:off x="2125784" y="2576442"/>
          <a:ext cx="2863574" cy="1631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74">
                  <a:extLst>
                    <a:ext uri="{9D8B030D-6E8A-4147-A177-3AD203B41FA5}">
                      <a16:colId xmlns:a16="http://schemas.microsoft.com/office/drawing/2014/main" val="1943180355"/>
                    </a:ext>
                  </a:extLst>
                </a:gridCol>
              </a:tblGrid>
              <a:tr h="16312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06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20A614-5F31-888C-104C-F184D3D8E579}"/>
              </a:ext>
            </a:extLst>
          </p:cNvPr>
          <p:cNvSpPr txBox="1"/>
          <p:nvPr/>
        </p:nvSpPr>
        <p:spPr>
          <a:xfrm>
            <a:off x="2148197" y="2611830"/>
            <a:ext cx="250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message..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FD49F-8C88-5D8D-8B36-BAAD0706D622}"/>
              </a:ext>
            </a:extLst>
          </p:cNvPr>
          <p:cNvSpPr txBox="1"/>
          <p:nvPr/>
        </p:nvSpPr>
        <p:spPr>
          <a:xfrm>
            <a:off x="2148197" y="2611830"/>
            <a:ext cx="305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message..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FE1D4-4461-F81D-2F47-B055189E4E56}"/>
              </a:ext>
            </a:extLst>
          </p:cNvPr>
          <p:cNvSpPr txBox="1"/>
          <p:nvPr/>
        </p:nvSpPr>
        <p:spPr>
          <a:xfrm>
            <a:off x="2148197" y="2611830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2E0F-3008-D15A-E276-D020397C8A1D}"/>
              </a:ext>
            </a:extLst>
          </p:cNvPr>
          <p:cNvSpPr txBox="1"/>
          <p:nvPr/>
        </p:nvSpPr>
        <p:spPr>
          <a:xfrm>
            <a:off x="2148197" y="2617595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message..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08F19-A09A-EABD-5753-62D81634405C}"/>
              </a:ext>
            </a:extLst>
          </p:cNvPr>
          <p:cNvSpPr txBox="1"/>
          <p:nvPr/>
        </p:nvSpPr>
        <p:spPr>
          <a:xfrm>
            <a:off x="2148197" y="2613392"/>
            <a:ext cx="3058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message..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930CE-7F87-A638-0862-7A515552CBAE}"/>
              </a:ext>
            </a:extLst>
          </p:cNvPr>
          <p:cNvSpPr txBox="1"/>
          <p:nvPr/>
        </p:nvSpPr>
        <p:spPr>
          <a:xfrm>
            <a:off x="2148308" y="2611830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1B92-1D11-7538-06FC-403BB74E70FC}"/>
              </a:ext>
            </a:extLst>
          </p:cNvPr>
          <p:cNvSpPr txBox="1"/>
          <p:nvPr/>
        </p:nvSpPr>
        <p:spPr>
          <a:xfrm>
            <a:off x="2148197" y="2613392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age..message..Second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..Seventh mess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34B69D1-DB2F-519A-EE10-81020A524DED}"/>
              </a:ext>
            </a:extLst>
          </p:cNvPr>
          <p:cNvGraphicFramePr>
            <a:graphicFrameLocks noGrp="1"/>
          </p:cNvGraphicFramePr>
          <p:nvPr/>
        </p:nvGraphicFramePr>
        <p:xfrm>
          <a:off x="6850184" y="2611831"/>
          <a:ext cx="2863574" cy="1631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74">
                  <a:extLst>
                    <a:ext uri="{9D8B030D-6E8A-4147-A177-3AD203B41FA5}">
                      <a16:colId xmlns:a16="http://schemas.microsoft.com/office/drawing/2014/main" val="1943180355"/>
                    </a:ext>
                  </a:extLst>
                </a:gridCol>
              </a:tblGrid>
              <a:tr h="16312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06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2D74B05-F243-4FF9-6D3A-88501330F859}"/>
              </a:ext>
            </a:extLst>
          </p:cNvPr>
          <p:cNvSpPr txBox="1"/>
          <p:nvPr/>
        </p:nvSpPr>
        <p:spPr>
          <a:xfrm>
            <a:off x="6872597" y="2647219"/>
            <a:ext cx="250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message..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803DC-0A9E-1AE5-EF24-E3C962FD5C2E}"/>
              </a:ext>
            </a:extLst>
          </p:cNvPr>
          <p:cNvSpPr txBox="1"/>
          <p:nvPr/>
        </p:nvSpPr>
        <p:spPr>
          <a:xfrm>
            <a:off x="6872597" y="2647219"/>
            <a:ext cx="305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message..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994E7-0808-A2B9-0DC3-ACF3DDE3629F}"/>
              </a:ext>
            </a:extLst>
          </p:cNvPr>
          <p:cNvSpPr txBox="1"/>
          <p:nvPr/>
        </p:nvSpPr>
        <p:spPr>
          <a:xfrm>
            <a:off x="6872597" y="2647219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91617-F4A7-66B5-0C06-5036133C364B}"/>
              </a:ext>
            </a:extLst>
          </p:cNvPr>
          <p:cNvSpPr txBox="1"/>
          <p:nvPr/>
        </p:nvSpPr>
        <p:spPr>
          <a:xfrm>
            <a:off x="6872597" y="2652984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message..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8752A-5765-8A4D-BAFE-AD1CE4864372}"/>
              </a:ext>
            </a:extLst>
          </p:cNvPr>
          <p:cNvSpPr txBox="1"/>
          <p:nvPr/>
        </p:nvSpPr>
        <p:spPr>
          <a:xfrm>
            <a:off x="6872597" y="2648781"/>
            <a:ext cx="3058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message..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9AD29-0FD4-BFF4-17F4-E7A14A6AD470}"/>
              </a:ext>
            </a:extLst>
          </p:cNvPr>
          <p:cNvSpPr txBox="1"/>
          <p:nvPr/>
        </p:nvSpPr>
        <p:spPr>
          <a:xfrm>
            <a:off x="6872708" y="2647219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D4C7B4-C852-457D-5585-C66DF3643B16}"/>
              </a:ext>
            </a:extLst>
          </p:cNvPr>
          <p:cNvSpPr txBox="1"/>
          <p:nvPr/>
        </p:nvSpPr>
        <p:spPr>
          <a:xfrm>
            <a:off x="6880942" y="2647219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Seventh message..</a:t>
            </a:r>
            <a:r>
              <a:rPr lang="en-US" sz="2000" dirty="0" err="1"/>
              <a:t>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9C363B-17ED-75F3-B957-BC0430405575}"/>
              </a:ext>
            </a:extLst>
          </p:cNvPr>
          <p:cNvSpPr txBox="1"/>
          <p:nvPr/>
        </p:nvSpPr>
        <p:spPr>
          <a:xfrm>
            <a:off x="1748054" y="1743834"/>
            <a:ext cx="34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Circular Buffer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BDCF43-3D8B-67A8-74F9-8D3FE0280227}"/>
              </a:ext>
            </a:extLst>
          </p:cNvPr>
          <p:cNvSpPr txBox="1"/>
          <p:nvPr/>
        </p:nvSpPr>
        <p:spPr>
          <a:xfrm>
            <a:off x="6255450" y="1743834"/>
            <a:ext cx="34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Buffer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391189-941B-99E3-6FB2-1391DCB637F1}"/>
                  </a:ext>
                </a:extLst>
              </p14:cNvPr>
              <p14:cNvContentPartPr/>
              <p14:nvPr/>
            </p14:nvContentPartPr>
            <p14:xfrm>
              <a:off x="3143475" y="4043624"/>
              <a:ext cx="1287000" cy="1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391189-941B-99E3-6FB2-1391DCB637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3835" y="3863624"/>
                <a:ext cx="14666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59C5F46-4CA9-2378-8E6F-3A43A82FE8C3}"/>
                  </a:ext>
                </a:extLst>
              </p14:cNvPr>
              <p14:cNvContentPartPr/>
              <p14:nvPr/>
            </p14:nvContentPartPr>
            <p14:xfrm>
              <a:off x="2283224" y="2836037"/>
              <a:ext cx="358560" cy="15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59C5F46-4CA9-2378-8E6F-3A43A82FE8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3224" y="2656037"/>
                <a:ext cx="5382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D147FF4-2B81-FC3A-E5F1-A38D34DBE88E}"/>
                  </a:ext>
                </a:extLst>
              </p14:cNvPr>
              <p14:cNvContentPartPr/>
              <p14:nvPr/>
            </p14:nvContentPartPr>
            <p14:xfrm>
              <a:off x="7052144" y="2831717"/>
              <a:ext cx="1688760" cy="21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D147FF4-2B81-FC3A-E5F1-A38D34DBE8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62144" y="2652077"/>
                <a:ext cx="1868400" cy="3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78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3" grpId="0"/>
      <p:bldP spid="3" grpId="1"/>
      <p:bldP spid="6" grpId="0"/>
      <p:bldP spid="6" grpId="1"/>
      <p:bldP spid="7" grpId="0"/>
      <p:bldP spid="7" grpId="1"/>
      <p:bldP spid="12" grpId="0"/>
      <p:bldP spid="12" grpId="1"/>
      <p:bldP spid="13" grpId="0"/>
      <p:bldP spid="13" grpId="1"/>
      <p:bldP spid="16" grpId="0"/>
      <p:bldP spid="16" grpId="1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1C1F82-B78A-8F9C-7197-89D2B3DC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90" y="2137560"/>
            <a:ext cx="10132219" cy="23261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7AD904-D25A-41B0-552A-CD43DD823E66}"/>
              </a:ext>
            </a:extLst>
          </p:cNvPr>
          <p:cNvSpPr/>
          <p:nvPr/>
        </p:nvSpPr>
        <p:spPr>
          <a:xfrm>
            <a:off x="1851102" y="2137560"/>
            <a:ext cx="5296830" cy="271103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D693F-DB51-E7AD-ABB3-C13A7313F804}"/>
              </a:ext>
            </a:extLst>
          </p:cNvPr>
          <p:cNvSpPr/>
          <p:nvPr/>
        </p:nvSpPr>
        <p:spPr>
          <a:xfrm>
            <a:off x="1851102" y="2364059"/>
            <a:ext cx="9166303" cy="271103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35137-7E6F-2073-34D9-2BD96EB6503B}"/>
              </a:ext>
            </a:extLst>
          </p:cNvPr>
          <p:cNvSpPr/>
          <p:nvPr/>
        </p:nvSpPr>
        <p:spPr>
          <a:xfrm>
            <a:off x="1851102" y="2759562"/>
            <a:ext cx="6478860" cy="271103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C243AA-5F4B-6CDF-3270-389F98C18339}"/>
              </a:ext>
            </a:extLst>
          </p:cNvPr>
          <p:cNvSpPr/>
          <p:nvPr/>
        </p:nvSpPr>
        <p:spPr>
          <a:xfrm>
            <a:off x="1851101" y="3476073"/>
            <a:ext cx="7025269" cy="638727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B2FD63-B02B-B360-F0B4-8E31BC8D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5" y="2089037"/>
            <a:ext cx="11370410" cy="25467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960992-9E4E-661C-28DF-BFD354EDD676}"/>
              </a:ext>
            </a:extLst>
          </p:cNvPr>
          <p:cNvSpPr/>
          <p:nvPr/>
        </p:nvSpPr>
        <p:spPr>
          <a:xfrm>
            <a:off x="986580" y="2137560"/>
            <a:ext cx="6478859" cy="271103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5581CB-EB4E-CED6-FBEC-A2D020596F64}"/>
              </a:ext>
            </a:extLst>
          </p:cNvPr>
          <p:cNvSpPr/>
          <p:nvPr/>
        </p:nvSpPr>
        <p:spPr>
          <a:xfrm>
            <a:off x="986581" y="2397309"/>
            <a:ext cx="10340898" cy="271104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B798F2-1E8E-9FD0-7137-2941B5FA1D6A}"/>
              </a:ext>
            </a:extLst>
          </p:cNvPr>
          <p:cNvSpPr/>
          <p:nvPr/>
        </p:nvSpPr>
        <p:spPr>
          <a:xfrm>
            <a:off x="986580" y="2842687"/>
            <a:ext cx="7625407" cy="271103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DF2DC-EF9B-143C-AB25-6A3801E88219}"/>
              </a:ext>
            </a:extLst>
          </p:cNvPr>
          <p:cNvSpPr/>
          <p:nvPr/>
        </p:nvSpPr>
        <p:spPr>
          <a:xfrm>
            <a:off x="986580" y="3525948"/>
            <a:ext cx="8223922" cy="638727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FAB18A-40CC-9163-D6E4-FCC692B14D9E}"/>
              </a:ext>
            </a:extLst>
          </p:cNvPr>
          <p:cNvSpPr/>
          <p:nvPr/>
        </p:nvSpPr>
        <p:spPr>
          <a:xfrm>
            <a:off x="1138979" y="3054820"/>
            <a:ext cx="9434809" cy="233244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10" grpId="0" animBg="1"/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11" grpId="0" animBg="1"/>
      <p:bldP spid="12" grpId="0" animBg="1"/>
      <p:bldP spid="1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8B1F91FC-EDBA-1E53-9B42-2660F93A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67" y="1542461"/>
            <a:ext cx="9614477" cy="502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F3E4D-6067-3CD5-5888-D47DDB04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AT Command Response</a:t>
            </a:r>
            <a:br>
              <a:rPr lang="en-US" dirty="0"/>
            </a:br>
            <a:r>
              <a:rPr lang="en-US" dirty="0"/>
              <a:t>Parsing Structure</a:t>
            </a:r>
          </a:p>
        </p:txBody>
      </p:sp>
      <p:sp>
        <p:nvSpPr>
          <p:cNvPr id="3" name="+TIME Box">
            <a:extLst>
              <a:ext uri="{FF2B5EF4-FFF2-40B4-BE49-F238E27FC236}">
                <a16:creationId xmlns:a16="http://schemas.microsoft.com/office/drawing/2014/main" id="{2F7FF52B-C9B5-BBE9-6445-E2F832FB50D5}"/>
              </a:ext>
            </a:extLst>
          </p:cNvPr>
          <p:cNvSpPr/>
          <p:nvPr/>
        </p:nvSpPr>
        <p:spPr>
          <a:xfrm>
            <a:off x="2099643" y="3563023"/>
            <a:ext cx="354603" cy="15902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tring to Compare">
            <a:extLst>
              <a:ext uri="{FF2B5EF4-FFF2-40B4-BE49-F238E27FC236}">
                <a16:creationId xmlns:a16="http://schemas.microsoft.com/office/drawing/2014/main" id="{25CFBC08-C012-115B-05BF-B82C06843DC7}"/>
              </a:ext>
            </a:extLst>
          </p:cNvPr>
          <p:cNvSpPr txBox="1"/>
          <p:nvPr/>
        </p:nvSpPr>
        <p:spPr>
          <a:xfrm>
            <a:off x="309644" y="3075718"/>
            <a:ext cx="117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String to compare</a:t>
            </a:r>
          </a:p>
        </p:txBody>
      </p:sp>
      <p:cxnSp>
        <p:nvCxnSpPr>
          <p:cNvPr id="6" name="Arrow from +TIME">
            <a:extLst>
              <a:ext uri="{FF2B5EF4-FFF2-40B4-BE49-F238E27FC236}">
                <a16:creationId xmlns:a16="http://schemas.microsoft.com/office/drawing/2014/main" id="{330C30E2-3551-902D-64C1-9C686A76D053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1482462" y="3398884"/>
            <a:ext cx="584054" cy="24365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&amp;gTIME">
            <a:extLst>
              <a:ext uri="{FF2B5EF4-FFF2-40B4-BE49-F238E27FC236}">
                <a16:creationId xmlns:a16="http://schemas.microsoft.com/office/drawing/2014/main" id="{8C8BBF6F-9F5C-5862-489E-38F8EB7C8D90}"/>
              </a:ext>
            </a:extLst>
          </p:cNvPr>
          <p:cNvSpPr/>
          <p:nvPr/>
        </p:nvSpPr>
        <p:spPr>
          <a:xfrm>
            <a:off x="2556960" y="3556340"/>
            <a:ext cx="400568" cy="15902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lag to set event">
            <a:extLst>
              <a:ext uri="{FF2B5EF4-FFF2-40B4-BE49-F238E27FC236}">
                <a16:creationId xmlns:a16="http://schemas.microsoft.com/office/drawing/2014/main" id="{B94094CA-DA1A-C310-BCB4-F75456B11DCA}"/>
              </a:ext>
            </a:extLst>
          </p:cNvPr>
          <p:cNvSpPr txBox="1"/>
          <p:nvPr/>
        </p:nvSpPr>
        <p:spPr>
          <a:xfrm>
            <a:off x="350355" y="4112635"/>
            <a:ext cx="117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Flag to set for event</a:t>
            </a:r>
          </a:p>
        </p:txBody>
      </p:sp>
      <p:cxnSp>
        <p:nvCxnSpPr>
          <p:cNvPr id="10" name="Arrow from &amp;gTIME">
            <a:extLst>
              <a:ext uri="{FF2B5EF4-FFF2-40B4-BE49-F238E27FC236}">
                <a16:creationId xmlns:a16="http://schemas.microsoft.com/office/drawing/2014/main" id="{5E4D59E7-C024-A544-7D54-43FCE11EDB1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1523173" y="3635853"/>
            <a:ext cx="1033787" cy="79994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atCmdRespHandler">
            <a:extLst>
              <a:ext uri="{FF2B5EF4-FFF2-40B4-BE49-F238E27FC236}">
                <a16:creationId xmlns:a16="http://schemas.microsoft.com/office/drawing/2014/main" id="{0E1F5505-8371-86D9-70D2-40B66528EBDF}"/>
              </a:ext>
            </a:extLst>
          </p:cNvPr>
          <p:cNvSpPr/>
          <p:nvPr/>
        </p:nvSpPr>
        <p:spPr>
          <a:xfrm>
            <a:off x="2997039" y="3552074"/>
            <a:ext cx="894573" cy="1590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llback function">
            <a:extLst>
              <a:ext uri="{FF2B5EF4-FFF2-40B4-BE49-F238E27FC236}">
                <a16:creationId xmlns:a16="http://schemas.microsoft.com/office/drawing/2014/main" id="{C0106C01-9E35-5885-FEBA-377F886F42A4}"/>
              </a:ext>
            </a:extLst>
          </p:cNvPr>
          <p:cNvSpPr txBox="1"/>
          <p:nvPr/>
        </p:nvSpPr>
        <p:spPr>
          <a:xfrm>
            <a:off x="4874057" y="2059706"/>
            <a:ext cx="117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callBack</a:t>
            </a:r>
            <a:endParaRPr lang="en-US" dirty="0"/>
          </a:p>
          <a:p>
            <a:pPr algn="ctr"/>
            <a:r>
              <a:rPr lang="en-US" dirty="0"/>
              <a:t>function</a:t>
            </a:r>
          </a:p>
        </p:txBody>
      </p:sp>
      <p:cxnSp>
        <p:nvCxnSpPr>
          <p:cNvPr id="15" name="Arrow from atCmdRespHandler">
            <a:extLst>
              <a:ext uri="{FF2B5EF4-FFF2-40B4-BE49-F238E27FC236}">
                <a16:creationId xmlns:a16="http://schemas.microsoft.com/office/drawing/2014/main" id="{BC1F0A44-96C4-7CD4-9D8A-038CAF87C5F6}"/>
              </a:ext>
            </a:extLst>
          </p:cNvPr>
          <p:cNvCxnSpPr>
            <a:cxnSpLocks/>
            <a:stCxn id="13" idx="0"/>
            <a:endCxn id="14" idx="1"/>
          </p:cNvCxnSpPr>
          <p:nvPr/>
        </p:nvCxnSpPr>
        <p:spPr>
          <a:xfrm flipV="1">
            <a:off x="3444326" y="2382872"/>
            <a:ext cx="1429731" cy="1169202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MD_TIME">
            <a:extLst>
              <a:ext uri="{FF2B5EF4-FFF2-40B4-BE49-F238E27FC236}">
                <a16:creationId xmlns:a16="http://schemas.microsoft.com/office/drawing/2014/main" id="{E5D717B9-335C-7597-BEF0-22D1ED4E632E}"/>
              </a:ext>
            </a:extLst>
          </p:cNvPr>
          <p:cNvSpPr/>
          <p:nvPr/>
        </p:nvSpPr>
        <p:spPr>
          <a:xfrm>
            <a:off x="3891612" y="3547466"/>
            <a:ext cx="568527" cy="1590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allBack event">
            <a:extLst>
              <a:ext uri="{FF2B5EF4-FFF2-40B4-BE49-F238E27FC236}">
                <a16:creationId xmlns:a16="http://schemas.microsoft.com/office/drawing/2014/main" id="{75234EF2-80A3-B040-0CD4-7F9D793D5ED7}"/>
              </a:ext>
            </a:extLst>
          </p:cNvPr>
          <p:cNvSpPr txBox="1"/>
          <p:nvPr/>
        </p:nvSpPr>
        <p:spPr>
          <a:xfrm>
            <a:off x="6375637" y="2047369"/>
            <a:ext cx="117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callBack</a:t>
            </a:r>
            <a:endParaRPr lang="en-US" dirty="0"/>
          </a:p>
          <a:p>
            <a:pPr algn="ctr"/>
            <a:r>
              <a:rPr lang="en-US" dirty="0"/>
              <a:t>event</a:t>
            </a:r>
          </a:p>
        </p:txBody>
      </p:sp>
      <p:cxnSp>
        <p:nvCxnSpPr>
          <p:cNvPr id="20" name="Arrow from CMD_TIME">
            <a:extLst>
              <a:ext uri="{FF2B5EF4-FFF2-40B4-BE49-F238E27FC236}">
                <a16:creationId xmlns:a16="http://schemas.microsoft.com/office/drawing/2014/main" id="{E74A3CA7-01E9-F71B-B348-6404397021E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460139" y="2370535"/>
            <a:ext cx="1915498" cy="125644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$reslutPtrTime">
            <a:extLst>
              <a:ext uri="{FF2B5EF4-FFF2-40B4-BE49-F238E27FC236}">
                <a16:creationId xmlns:a16="http://schemas.microsoft.com/office/drawing/2014/main" id="{91CBD369-919F-8928-FE8E-5D4D8DEAF9FD}"/>
              </a:ext>
            </a:extLst>
          </p:cNvPr>
          <p:cNvSpPr/>
          <p:nvPr/>
        </p:nvSpPr>
        <p:spPr>
          <a:xfrm>
            <a:off x="4470088" y="3556340"/>
            <a:ext cx="851256" cy="16570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allBack Paramter Poiner">
            <a:extLst>
              <a:ext uri="{FF2B5EF4-FFF2-40B4-BE49-F238E27FC236}">
                <a16:creationId xmlns:a16="http://schemas.microsoft.com/office/drawing/2014/main" id="{3470F7E7-193B-73F4-0C45-31ED2B1B36C1}"/>
              </a:ext>
            </a:extLst>
          </p:cNvPr>
          <p:cNvSpPr txBox="1"/>
          <p:nvPr/>
        </p:nvSpPr>
        <p:spPr>
          <a:xfrm>
            <a:off x="7510732" y="2511282"/>
            <a:ext cx="1521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callBack</a:t>
            </a:r>
            <a:endParaRPr lang="en-US" dirty="0"/>
          </a:p>
          <a:p>
            <a:pPr algn="ctr"/>
            <a:r>
              <a:rPr lang="en-US" dirty="0"/>
              <a:t>Parameter</a:t>
            </a:r>
          </a:p>
          <a:p>
            <a:pPr algn="ctr"/>
            <a:r>
              <a:rPr lang="en-US" dirty="0"/>
              <a:t>pointer</a:t>
            </a:r>
          </a:p>
        </p:txBody>
      </p:sp>
      <p:cxnSp>
        <p:nvCxnSpPr>
          <p:cNvPr id="37" name="Arrow from &amp;resultPtrTime">
            <a:extLst>
              <a:ext uri="{FF2B5EF4-FFF2-40B4-BE49-F238E27FC236}">
                <a16:creationId xmlns:a16="http://schemas.microsoft.com/office/drawing/2014/main" id="{FBDE11F2-B914-69AF-1353-6010605E8CB2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321344" y="2972947"/>
            <a:ext cx="2189388" cy="66624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65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9" grpId="0"/>
      <p:bldP spid="13" grpId="0" animBg="1"/>
      <p:bldP spid="14" grpId="0"/>
      <p:bldP spid="18" grpId="0" animBg="1"/>
      <p:bldP spid="19" grpId="0"/>
      <p:bldP spid="35" grpId="0" animBg="1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4BB5625C-9E66-8766-B82C-83796F73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Code parsing over all possible response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E7B9D1-6D9B-F396-4AB0-09F2A7AC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22" y="1836810"/>
            <a:ext cx="9108178" cy="373165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B86036-32F3-F88E-93E9-0B517183F2FD}"/>
              </a:ext>
            </a:extLst>
          </p:cNvPr>
          <p:cNvSpPr/>
          <p:nvPr/>
        </p:nvSpPr>
        <p:spPr>
          <a:xfrm>
            <a:off x="1277360" y="2366682"/>
            <a:ext cx="2909158" cy="221275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9A9395-C607-18F0-38E6-188C1328D8E7}"/>
              </a:ext>
            </a:extLst>
          </p:cNvPr>
          <p:cNvSpPr/>
          <p:nvPr/>
        </p:nvSpPr>
        <p:spPr>
          <a:xfrm>
            <a:off x="1600090" y="2521768"/>
            <a:ext cx="3984922" cy="221275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8488F4-3E2D-EC3B-308A-B8D1F4BFB233}"/>
              </a:ext>
            </a:extLst>
          </p:cNvPr>
          <p:cNvSpPr/>
          <p:nvPr/>
        </p:nvSpPr>
        <p:spPr>
          <a:xfrm>
            <a:off x="1842137" y="2959665"/>
            <a:ext cx="2344381" cy="221275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501B7A-312B-FBC8-412C-6DB4ABADFB6A}"/>
              </a:ext>
            </a:extLst>
          </p:cNvPr>
          <p:cNvSpPr/>
          <p:nvPr/>
        </p:nvSpPr>
        <p:spPr>
          <a:xfrm>
            <a:off x="1958679" y="3234417"/>
            <a:ext cx="3375321" cy="306642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527B62-1928-35D5-99F4-12675C4B7512}"/>
              </a:ext>
            </a:extLst>
          </p:cNvPr>
          <p:cNvSpPr/>
          <p:nvPr/>
        </p:nvSpPr>
        <p:spPr>
          <a:xfrm>
            <a:off x="2146939" y="3549315"/>
            <a:ext cx="3187062" cy="404120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B3CC8D-47B5-BF24-29CA-3343E823BE52}"/>
              </a:ext>
            </a:extLst>
          </p:cNvPr>
          <p:cNvSpPr/>
          <p:nvPr/>
        </p:nvSpPr>
        <p:spPr>
          <a:xfrm>
            <a:off x="2146939" y="4342647"/>
            <a:ext cx="3438073" cy="306642"/>
          </a:xfrm>
          <a:prstGeom prst="rect">
            <a:avLst/>
          </a:prstGeom>
          <a:solidFill>
            <a:schemeClr val="accent1">
              <a:alpha val="3401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5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10E9-5296-E0CD-8DC2-8B1AF82B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4D7AD-6A39-D818-436A-F4FE62CA8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2" y="2283812"/>
            <a:ext cx="11233390" cy="26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94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3717D-76F1-7071-1024-D96959E6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783EB-8FAB-6E57-1BF7-C4D66F978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58" y="2106055"/>
            <a:ext cx="9031694" cy="5475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AAF1C3-9F0C-B59B-ECF5-2D2B32B2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38" y="5518636"/>
            <a:ext cx="4459168" cy="1192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DD6F0-BE4E-F050-815A-05679102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54" y="868824"/>
            <a:ext cx="4511844" cy="4784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F16E9A-DC26-0CF0-AEEF-F3BDB4138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36" y="3689211"/>
            <a:ext cx="4946278" cy="1793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35B7C3-0BCF-CFBB-8E99-4DA3C5240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99" y="3319172"/>
            <a:ext cx="5471236" cy="22137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9DDCA04-F07B-F375-C065-9DE5DEBA9773}"/>
              </a:ext>
            </a:extLst>
          </p:cNvPr>
          <p:cNvSpPr txBox="1">
            <a:spLocks/>
          </p:cNvSpPr>
          <p:nvPr/>
        </p:nvSpPr>
        <p:spPr>
          <a:xfrm>
            <a:off x="838200" y="121286"/>
            <a:ext cx="10515600" cy="91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CallBack function example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9357A1-BE4E-83EA-43AB-1EE7345C08C8}"/>
              </a:ext>
            </a:extLst>
          </p:cNvPr>
          <p:cNvSpPr txBox="1">
            <a:spLocks/>
          </p:cNvSpPr>
          <p:nvPr/>
        </p:nvSpPr>
        <p:spPr>
          <a:xfrm>
            <a:off x="60432" y="1091396"/>
            <a:ext cx="6095999" cy="1208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AT+TIME=3</a:t>
            </a:r>
          </a:p>
          <a:p>
            <a:r>
              <a:rPr lang="en-US" sz="3200" dirty="0">
                <a:solidFill>
                  <a:srgbClr val="FF0000"/>
                </a:solidFill>
              </a:rPr>
              <a:t>+TIME:</a:t>
            </a:r>
            <a:r>
              <a:rPr lang="en-US" sz="3200" dirty="0"/>
              <a:t>3,"2022-11-09T15:37:16.00Z"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97270038-6728-1BCA-C5E0-3F5D6B78A626}"/>
              </a:ext>
            </a:extLst>
          </p:cNvPr>
          <p:cNvSpPr/>
          <p:nvPr/>
        </p:nvSpPr>
        <p:spPr>
          <a:xfrm>
            <a:off x="280066" y="3314793"/>
            <a:ext cx="752022" cy="2511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7343717C-97BA-FAD9-AD2B-005C547D818B}"/>
              </a:ext>
            </a:extLst>
          </p:cNvPr>
          <p:cNvSpPr/>
          <p:nvPr/>
        </p:nvSpPr>
        <p:spPr>
          <a:xfrm>
            <a:off x="1708589" y="3261151"/>
            <a:ext cx="1550659" cy="35118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2B1FEA31-A1F8-199F-2E8A-90E2D83DE2D9}"/>
              </a:ext>
            </a:extLst>
          </p:cNvPr>
          <p:cNvSpPr/>
          <p:nvPr/>
        </p:nvSpPr>
        <p:spPr>
          <a:xfrm>
            <a:off x="4077104" y="3275156"/>
            <a:ext cx="1342621" cy="33717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B1C5033C-E3FC-4303-82F1-DA4BD1D06851}"/>
              </a:ext>
            </a:extLst>
          </p:cNvPr>
          <p:cNvSpPr/>
          <p:nvPr/>
        </p:nvSpPr>
        <p:spPr>
          <a:xfrm>
            <a:off x="3270777" y="3266999"/>
            <a:ext cx="821389" cy="3453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CD0983-39BF-864D-8796-3604EB843190}"/>
              </a:ext>
            </a:extLst>
          </p:cNvPr>
          <p:cNvCxnSpPr>
            <a:cxnSpLocks/>
          </p:cNvCxnSpPr>
          <p:nvPr/>
        </p:nvCxnSpPr>
        <p:spPr>
          <a:xfrm flipV="1">
            <a:off x="3269275" y="904888"/>
            <a:ext cx="3563656" cy="239985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Frame 23">
            <a:extLst>
              <a:ext uri="{FF2B5EF4-FFF2-40B4-BE49-F238E27FC236}">
                <a16:creationId xmlns:a16="http://schemas.microsoft.com/office/drawing/2014/main" id="{B8BB9623-72A2-D65E-7D5F-6D823D29AB6D}"/>
              </a:ext>
            </a:extLst>
          </p:cNvPr>
          <p:cNvSpPr/>
          <p:nvPr/>
        </p:nvSpPr>
        <p:spPr>
          <a:xfrm>
            <a:off x="280066" y="3313785"/>
            <a:ext cx="752023" cy="251132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80C26D-652D-4654-B48B-9C3985071512}"/>
              </a:ext>
            </a:extLst>
          </p:cNvPr>
          <p:cNvCxnSpPr>
            <a:cxnSpLocks/>
          </p:cNvCxnSpPr>
          <p:nvPr/>
        </p:nvCxnSpPr>
        <p:spPr>
          <a:xfrm flipV="1">
            <a:off x="4092166" y="2237574"/>
            <a:ext cx="2962818" cy="104547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DF2461-97DD-B100-C82F-F6E620028C11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053525" y="3612333"/>
            <a:ext cx="2694890" cy="66519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8DA511-315D-0142-CB79-75F0FC3BC9DB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3487119" y="4323577"/>
            <a:ext cx="472697" cy="1769274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Frame 29">
            <a:extLst>
              <a:ext uri="{FF2B5EF4-FFF2-40B4-BE49-F238E27FC236}">
                <a16:creationId xmlns:a16="http://schemas.microsoft.com/office/drawing/2014/main" id="{798DA267-9270-CE76-74CB-0750151A2DB4}"/>
              </a:ext>
            </a:extLst>
          </p:cNvPr>
          <p:cNvSpPr/>
          <p:nvPr/>
        </p:nvSpPr>
        <p:spPr>
          <a:xfrm>
            <a:off x="1014503" y="6092851"/>
            <a:ext cx="483791" cy="148116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948953D5-D420-4849-38A0-234B0A93F17E}"/>
              </a:ext>
            </a:extLst>
          </p:cNvPr>
          <p:cNvSpPr/>
          <p:nvPr/>
        </p:nvSpPr>
        <p:spPr>
          <a:xfrm>
            <a:off x="3364769" y="5631086"/>
            <a:ext cx="193680" cy="148116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965FA75B-0B29-A109-21A6-6A1F425D74B2}"/>
              </a:ext>
            </a:extLst>
          </p:cNvPr>
          <p:cNvSpPr/>
          <p:nvPr/>
        </p:nvSpPr>
        <p:spPr>
          <a:xfrm flipV="1">
            <a:off x="3293813" y="4251959"/>
            <a:ext cx="666003" cy="143236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9A33D718-E81B-D107-C301-F0483F8A594A}"/>
              </a:ext>
            </a:extLst>
          </p:cNvPr>
          <p:cNvSpPr/>
          <p:nvPr/>
        </p:nvSpPr>
        <p:spPr>
          <a:xfrm>
            <a:off x="1122902" y="1700347"/>
            <a:ext cx="4707743" cy="405708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0A5DC5DE-B6F6-BD9C-58E3-FCAEC38FBFDE}"/>
              </a:ext>
            </a:extLst>
          </p:cNvPr>
          <p:cNvSpPr/>
          <p:nvPr/>
        </p:nvSpPr>
        <p:spPr>
          <a:xfrm>
            <a:off x="1039914" y="3266999"/>
            <a:ext cx="686371" cy="3453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4333A0-5856-2E0D-5933-C5933CF2D75A}"/>
              </a:ext>
            </a:extLst>
          </p:cNvPr>
          <p:cNvCxnSpPr>
            <a:cxnSpLocks/>
          </p:cNvCxnSpPr>
          <p:nvPr/>
        </p:nvCxnSpPr>
        <p:spPr>
          <a:xfrm>
            <a:off x="1404402" y="3571312"/>
            <a:ext cx="212363" cy="859833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Frame 40">
            <a:extLst>
              <a:ext uri="{FF2B5EF4-FFF2-40B4-BE49-F238E27FC236}">
                <a16:creationId xmlns:a16="http://schemas.microsoft.com/office/drawing/2014/main" id="{94266307-87FF-93AB-6FD8-8F837DFD44C4}"/>
              </a:ext>
            </a:extLst>
          </p:cNvPr>
          <p:cNvSpPr/>
          <p:nvPr/>
        </p:nvSpPr>
        <p:spPr>
          <a:xfrm>
            <a:off x="4448081" y="4349314"/>
            <a:ext cx="326575" cy="238465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4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 animBg="1"/>
      <p:bldP spid="24" grpId="0" animBg="1"/>
      <p:bldP spid="24" grpId="1" animBg="1"/>
      <p:bldP spid="30" grpId="0" animBg="1"/>
      <p:bldP spid="33" grpId="0" animBg="1"/>
      <p:bldP spid="34" grpId="0" animBg="1"/>
      <p:bldP spid="35" grpId="0" animBg="1"/>
      <p:bldP spid="37" grpId="0" animBg="1"/>
      <p:bldP spid="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2F71-8B6D-7152-E4D7-80A9567D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2409825"/>
            <a:ext cx="10515600" cy="24923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Live demo !</a:t>
            </a:r>
          </a:p>
        </p:txBody>
      </p:sp>
    </p:spTree>
    <p:extLst>
      <p:ext uri="{BB962C8B-B14F-4D97-AF65-F5344CB8AC3E}">
        <p14:creationId xmlns:p14="http://schemas.microsoft.com/office/powerpoint/2010/main" val="301655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2F71-8B6D-7152-E4D7-80A9567D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2409825"/>
            <a:ext cx="10515600" cy="24923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Addendum</a:t>
            </a:r>
          </a:p>
        </p:txBody>
      </p:sp>
    </p:spTree>
    <p:extLst>
      <p:ext uri="{BB962C8B-B14F-4D97-AF65-F5344CB8AC3E}">
        <p14:creationId xmlns:p14="http://schemas.microsoft.com/office/powerpoint/2010/main" val="1557580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2F71-8B6D-7152-E4D7-80A9567D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2409825"/>
            <a:ext cx="10515600" cy="24923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Certificate loading to </a:t>
            </a:r>
            <a:r>
              <a:rPr lang="en-US" dirty="0" err="1"/>
              <a:t>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67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AC66-D82A-BEEB-66B6-11CBD245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02C1B-B4E5-7455-3E3D-D74675659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200" dirty="0">
                <a:effectLst/>
                <a:latin typeface="Calibri" panose="020F0502020204030204" pitchFamily="34" charset="0"/>
              </a:rPr>
              <a:t>In app_rio2_config.h. enable PASSTHROUGH</a:t>
            </a:r>
          </a:p>
          <a:p>
            <a:endParaRPr lang="en-US" dirty="0"/>
          </a:p>
        </p:txBody>
      </p:sp>
      <p:pic>
        <p:nvPicPr>
          <p:cNvPr id="1026" name="Picture 2" descr="e &#10;Kit Window &#10;app_ri02_config.h &#10;app_ri02.c &#10;Source &#10;14 &#10;15 &#10;16 &#10;17 &#10;18 &#10;19 &#10;2ø &#10;21 &#10;22 &#10;23 &#10;24 &#10;25 &#10;26 &#10;Describe the purpose of this &#10;app.c &#10;file. &#10;Guard agait &#10;#ifndef &#10;#define &#10;Edefine &#10;#define &#10;#define &#10;#define &#10;#define &#10;EXAMPLE FILE NAME H &#10;PASSTHROUGH &#10;printf_DBG &#10;print f &#10;printf_CB //printf &#10;printf_ &#10;printf &#10;FRIO &#10;printf_ &#10;2RIO &#10;printf ">
            <a:extLst>
              <a:ext uri="{FF2B5EF4-FFF2-40B4-BE49-F238E27FC236}">
                <a16:creationId xmlns:a16="http://schemas.microsoft.com/office/drawing/2014/main" id="{8B2F82C6-56B3-C8BE-38BC-8D43E2584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2414782"/>
            <a:ext cx="5421630" cy="35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327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AC66-D82A-BEEB-66B6-11CBD245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02C1B-B4E5-7455-3E3D-D74675659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488156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effectLst/>
                <a:latin typeface="Calibri" panose="020F0502020204030204" pitchFamily="34" charset="0"/>
              </a:rPr>
              <a:t>In Terminal window (115,200),  type AT+READCERT=1 to read Device Certificate</a:t>
            </a:r>
          </a:p>
          <a:p>
            <a:pPr marL="0">
              <a:spcBef>
                <a:spcPts val="0"/>
              </a:spcBef>
            </a:pPr>
            <a:r>
              <a:rPr lang="en-CA" sz="2200" dirty="0">
                <a:effectLst/>
                <a:latin typeface="Calibri" panose="020F0502020204030204" pitchFamily="34" charset="0"/>
              </a:rPr>
              <a:t>Copy everything from -----BEGIN CERTIFICATE-----  to -----END CERTIFICATE-----</a:t>
            </a:r>
            <a:endParaRPr lang="en-CA" sz="2400" dirty="0">
              <a:effectLst/>
              <a:latin typeface="Calibri" panose="020F0502020204030204" pitchFamily="34" charset="0"/>
            </a:endParaRPr>
          </a:p>
          <a:p>
            <a:pPr marL="0">
              <a:spcBef>
                <a:spcPts val="0"/>
              </a:spcBef>
            </a:pPr>
            <a:r>
              <a:rPr lang="en-CA" sz="2400" dirty="0">
                <a:effectLst/>
                <a:latin typeface="Calibri" panose="020F0502020204030204" pitchFamily="34" charset="0"/>
              </a:rPr>
              <a:t>Paste this into a text editor.  You will need to replace all instance of "\n" with CR (Carriage Return). Save as “</a:t>
            </a:r>
            <a:r>
              <a:rPr lang="en-CA" sz="2400" b="1" dirty="0">
                <a:effectLst/>
                <a:latin typeface="Calibri" panose="020F0502020204030204" pitchFamily="34" charset="0"/>
              </a:rPr>
              <a:t>WFI32_DeviceCert.cer</a:t>
            </a:r>
            <a:r>
              <a:rPr lang="en-CA" sz="2400" dirty="0">
                <a:effectLst/>
                <a:latin typeface="Calibri" panose="020F0502020204030204" pitchFamily="34" charset="0"/>
              </a:rPr>
              <a:t>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CA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CA" sz="24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2050" name="Picture 2" descr="018 p 丨 0 ~ qu 、 ~ 11 ~ b20 , t 6 ! , 緲 &#10;t—1HDOV3H•LV &#10;tSVZ8• I 011 ">
            <a:extLst>
              <a:ext uri="{FF2B5EF4-FFF2-40B4-BE49-F238E27FC236}">
                <a16:creationId xmlns:a16="http://schemas.microsoft.com/office/drawing/2014/main" id="{2A963993-106A-C825-2444-F0DB9A61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0819"/>
            <a:ext cx="50292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elvetica Neue &#10;2 &#10;4 &#10;Bold &#10;6 &#10;Untitled 45 — Edited &#10;16 v &#10;8 &#10;10 &#10;12 &#10;14 &#10;1.0 v &#10;16 &#10;18 &#10;n &#10;Replace &#10;—---BEGIN CERTIFICATE----- &#10;.PQQPAjBP.MSEw\nHwYPVQQKPBhNaWNyb2NqaXAgVGVjaG5ybG9ne. &#10;• yZ3kg\nSW5jMROwGw.Y.PVQQPPß.8zbjAxMiNG.8ihPOPA2M.KVGRU.Y.w &#10;• rG4qn3yiU3Kaypu1PWBaEVwpS1&gt;FSbNSjgYOwgypwKgYPVRORBGM &#10;• gNVHRMBAfßEAjAAMA4G\nA1 UdDwEB/ &#10;wQEAwlDiDAdBgNVHQ4EFgQU8EK+tknvf7*+aDvlUnAXGSvOQtQwHw &#10;END CERTIFICATE----- ">
            <a:extLst>
              <a:ext uri="{FF2B5EF4-FFF2-40B4-BE49-F238E27FC236}">
                <a16:creationId xmlns:a16="http://schemas.microsoft.com/office/drawing/2014/main" id="{2E413070-C36E-0178-42AF-79DA651D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40" y="2652104"/>
            <a:ext cx="4328160" cy="36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912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29FFF94-61C4-304C-D927-BECDDACE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52" y="2491559"/>
            <a:ext cx="4777279" cy="39054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5984B-9016-7929-2EA3-3045970A0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812" y="1388277"/>
            <a:ext cx="3225635" cy="4934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9293-D844-7DF4-8D61-CBCE52F2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30" y="1253331"/>
            <a:ext cx="4368035" cy="4351338"/>
          </a:xfrm>
        </p:spPr>
        <p:txBody>
          <a:bodyPr>
            <a:normAutofit/>
          </a:bodyPr>
          <a:lstStyle/>
          <a:p>
            <a:r>
              <a:rPr lang="en-US" sz="1500" dirty="0"/>
              <a:t>From your AWS Account </a:t>
            </a:r>
            <a:r>
              <a:rPr lang="en-US" sz="1500" dirty="0" err="1"/>
              <a:t>goto</a:t>
            </a:r>
            <a:r>
              <a:rPr lang="en-US" sz="1500" dirty="0"/>
              <a:t> IoT Core</a:t>
            </a:r>
            <a:r>
              <a:rPr lang="en-US" sz="1500" baseline="30000" dirty="0">
                <a:solidFill>
                  <a:srgbClr val="FF0000"/>
                </a:solidFill>
              </a:rPr>
              <a:t>1</a:t>
            </a:r>
            <a:r>
              <a:rPr lang="en-US" sz="1500" dirty="0"/>
              <a:t>.</a:t>
            </a:r>
          </a:p>
          <a:p>
            <a:r>
              <a:rPr lang="en-US" sz="1500" dirty="0"/>
              <a:t>From IoT Core window, on the left margin, select </a:t>
            </a:r>
            <a:r>
              <a:rPr lang="en-US" sz="1500" b="1" dirty="0"/>
              <a:t>Security-&gt;Certificates</a:t>
            </a:r>
            <a:r>
              <a:rPr lang="en-US" sz="1500" b="1" baseline="30000" dirty="0">
                <a:solidFill>
                  <a:srgbClr val="FF0000"/>
                </a:solidFill>
              </a:rPr>
              <a:t>2</a:t>
            </a:r>
            <a:endParaRPr lang="en-US" sz="1500" b="1" dirty="0"/>
          </a:p>
          <a:p>
            <a:r>
              <a:rPr lang="en-US" sz="1500" dirty="0"/>
              <a:t>In the ”</a:t>
            </a:r>
            <a:r>
              <a:rPr lang="en-US" sz="1500" b="1" dirty="0"/>
              <a:t>Add certificate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3</a:t>
            </a:r>
            <a:r>
              <a:rPr lang="en-US" sz="1500" dirty="0"/>
              <a:t> pull down,  select “</a:t>
            </a:r>
            <a:r>
              <a:rPr lang="en-US" sz="1500" b="1" dirty="0"/>
              <a:t>Register certificates</a:t>
            </a:r>
            <a:r>
              <a:rPr lang="en-US" sz="1500" dirty="0"/>
              <a:t>” </a:t>
            </a:r>
            <a:r>
              <a:rPr lang="en-US" sz="1500" b="1" baseline="30000" dirty="0">
                <a:solidFill>
                  <a:srgbClr val="FF0000"/>
                </a:solidFill>
              </a:rPr>
              <a:t>4</a:t>
            </a:r>
            <a:endParaRPr lang="en-US" sz="1500" dirty="0"/>
          </a:p>
          <a:p>
            <a:r>
              <a:rPr lang="en-US" sz="1500" dirty="0"/>
              <a:t>From the Register certificates page, select “</a:t>
            </a:r>
            <a:r>
              <a:rPr lang="en-US" sz="1500" b="1" dirty="0"/>
              <a:t>CA is not registered with AWS IoT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5</a:t>
            </a:r>
            <a:r>
              <a:rPr lang="en-US" sz="1500" dirty="0"/>
              <a:t>.  Click “Upload”</a:t>
            </a:r>
            <a:r>
              <a:rPr lang="en-US" sz="1500" b="1" baseline="30000" dirty="0">
                <a:solidFill>
                  <a:srgbClr val="FF0000"/>
                </a:solidFill>
              </a:rPr>
              <a:t> 6</a:t>
            </a:r>
            <a:r>
              <a:rPr lang="en-US" sz="1500" dirty="0"/>
              <a:t> and load the the </a:t>
            </a:r>
            <a:r>
              <a:rPr lang="en-US" sz="1500" dirty="0" err="1"/>
              <a:t>DevCert.cer</a:t>
            </a:r>
            <a:r>
              <a:rPr lang="en-US" sz="1500" dirty="0"/>
              <a:t> from WFI32. Check</a:t>
            </a:r>
            <a:r>
              <a:rPr lang="en-US" sz="1500" b="1" baseline="30000" dirty="0">
                <a:solidFill>
                  <a:srgbClr val="FF0000"/>
                </a:solidFill>
              </a:rPr>
              <a:t> 7</a:t>
            </a:r>
            <a:r>
              <a:rPr lang="en-US" sz="1500" dirty="0"/>
              <a:t> the new loaded certificate, click “</a:t>
            </a:r>
            <a:r>
              <a:rPr lang="en-US" sz="1500" b="1" dirty="0"/>
              <a:t>Activate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8</a:t>
            </a:r>
            <a:r>
              <a:rPr lang="en-US" sz="1500" dirty="0"/>
              <a:t> and verify it is “</a:t>
            </a:r>
            <a:r>
              <a:rPr lang="en-US" sz="1500" b="1" dirty="0"/>
              <a:t>Active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9</a:t>
            </a:r>
            <a:r>
              <a:rPr lang="en-US" sz="1500" dirty="0"/>
              <a:t>. Finally click “</a:t>
            </a:r>
            <a:r>
              <a:rPr lang="en-US" sz="1500" b="1" dirty="0"/>
              <a:t>Register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10</a:t>
            </a:r>
            <a:r>
              <a:rPr lang="en-US" sz="1500" dirty="0"/>
              <a:t>.</a:t>
            </a:r>
          </a:p>
          <a:p>
            <a:r>
              <a:rPr lang="en-US" sz="1500" dirty="0"/>
              <a:t>Next create a “Policy”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22EDF-3CB8-A540-8954-C170E5D33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212" y="2117615"/>
            <a:ext cx="1729892" cy="119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D6AB5-6E8E-0560-1C87-2C3A38DB9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688" y="1259148"/>
            <a:ext cx="1374237" cy="745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B55BD2-C943-2CCB-9794-CF9649F789C3}"/>
              </a:ext>
            </a:extLst>
          </p:cNvPr>
          <p:cNvSpPr/>
          <p:nvPr/>
        </p:nvSpPr>
        <p:spPr>
          <a:xfrm>
            <a:off x="7502001" y="157329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5664BF-A7DF-27C5-3C65-3C74B8AE95CA}"/>
              </a:ext>
            </a:extLst>
          </p:cNvPr>
          <p:cNvSpPr/>
          <p:nvPr/>
        </p:nvSpPr>
        <p:spPr>
          <a:xfrm>
            <a:off x="6846629" y="234814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AF206-C814-AB2C-CDD4-26942609D893}"/>
              </a:ext>
            </a:extLst>
          </p:cNvPr>
          <p:cNvSpPr/>
          <p:nvPr/>
        </p:nvSpPr>
        <p:spPr>
          <a:xfrm>
            <a:off x="10498489" y="169559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38293-9976-706D-3392-65C60E5F39DC}"/>
              </a:ext>
            </a:extLst>
          </p:cNvPr>
          <p:cNvSpPr/>
          <p:nvPr/>
        </p:nvSpPr>
        <p:spPr>
          <a:xfrm>
            <a:off x="6930596" y="2922566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D12AF-E1F0-4192-2984-39A08B992B94}"/>
              </a:ext>
            </a:extLst>
          </p:cNvPr>
          <p:cNvSpPr/>
          <p:nvPr/>
        </p:nvSpPr>
        <p:spPr>
          <a:xfrm>
            <a:off x="9894734" y="3737514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689C00-939C-AF23-324B-6F7C7216A68B}"/>
              </a:ext>
            </a:extLst>
          </p:cNvPr>
          <p:cNvSpPr/>
          <p:nvPr/>
        </p:nvSpPr>
        <p:spPr>
          <a:xfrm>
            <a:off x="9983815" y="5093999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42F05-43EA-0BE4-1C5C-DE07396DC85B}"/>
              </a:ext>
            </a:extLst>
          </p:cNvPr>
          <p:cNvSpPr/>
          <p:nvPr/>
        </p:nvSpPr>
        <p:spPr>
          <a:xfrm>
            <a:off x="7767946" y="5721903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2D187A-631A-7EC5-129C-84A9A29A993B}"/>
              </a:ext>
            </a:extLst>
          </p:cNvPr>
          <p:cNvSpPr/>
          <p:nvPr/>
        </p:nvSpPr>
        <p:spPr>
          <a:xfrm>
            <a:off x="8125040" y="510949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E8DFC3-CD99-7BF0-A8F4-1699EBE65538}"/>
              </a:ext>
            </a:extLst>
          </p:cNvPr>
          <p:cNvSpPr/>
          <p:nvPr/>
        </p:nvSpPr>
        <p:spPr>
          <a:xfrm>
            <a:off x="11601273" y="5503273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B0DF08-4CEE-9272-87E8-8641872B54E8}"/>
              </a:ext>
            </a:extLst>
          </p:cNvPr>
          <p:cNvSpPr/>
          <p:nvPr/>
        </p:nvSpPr>
        <p:spPr>
          <a:xfrm>
            <a:off x="11727422" y="6244683"/>
            <a:ext cx="371655" cy="2037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30029C5-FFED-102E-E935-9192484353BB}"/>
              </a:ext>
            </a:extLst>
          </p:cNvPr>
          <p:cNvSpPr txBox="1">
            <a:spLocks/>
          </p:cNvSpPr>
          <p:nvPr/>
        </p:nvSpPr>
        <p:spPr>
          <a:xfrm>
            <a:off x="838200" y="190872"/>
            <a:ext cx="10515600" cy="94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AWS load Certificate</a:t>
            </a:r>
          </a:p>
        </p:txBody>
      </p:sp>
    </p:spTree>
    <p:extLst>
      <p:ext uri="{BB962C8B-B14F-4D97-AF65-F5344CB8AC3E}">
        <p14:creationId xmlns:p14="http://schemas.microsoft.com/office/powerpoint/2010/main" val="3063330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D100EE4-6B8F-9D7C-30D7-E73EC3EB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444" y="3185344"/>
            <a:ext cx="2424555" cy="2270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C2ABB8-900A-DE6A-B591-76BD8143E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98" y="3000127"/>
            <a:ext cx="4278391" cy="2535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93E8E9-EE20-840A-B8C7-C9ECFC7CE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98" y="1971427"/>
            <a:ext cx="2538682" cy="913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287DB-EAAF-8ED3-6EB8-C3A503694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376" y="1173515"/>
            <a:ext cx="11303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19318-E93C-400C-C723-EDC725E7E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1611" y="1422490"/>
            <a:ext cx="2463635" cy="3768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9293-D844-7DF4-8D61-CBCE52F2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30" y="1253331"/>
            <a:ext cx="4368035" cy="4351338"/>
          </a:xfrm>
        </p:spPr>
        <p:txBody>
          <a:bodyPr>
            <a:normAutofit/>
          </a:bodyPr>
          <a:lstStyle/>
          <a:p>
            <a:r>
              <a:rPr lang="en-US" sz="1500" dirty="0"/>
              <a:t>From your AWS Account go to  IoT Core</a:t>
            </a:r>
            <a:r>
              <a:rPr lang="en-US" sz="1500" baseline="30000" dirty="0">
                <a:solidFill>
                  <a:srgbClr val="FF0000"/>
                </a:solidFill>
              </a:rPr>
              <a:t>1</a:t>
            </a:r>
            <a:r>
              <a:rPr lang="en-US" sz="1500" dirty="0"/>
              <a:t>.</a:t>
            </a:r>
          </a:p>
          <a:p>
            <a:r>
              <a:rPr lang="en-US" sz="1500" dirty="0"/>
              <a:t>From IoT Core window, on the left margin, select </a:t>
            </a:r>
            <a:r>
              <a:rPr lang="en-US" sz="1500" b="1" dirty="0"/>
              <a:t>Security-&gt;Policies</a:t>
            </a:r>
            <a:r>
              <a:rPr lang="en-US" sz="1500" b="1" baseline="30000" dirty="0">
                <a:solidFill>
                  <a:srgbClr val="FF0000"/>
                </a:solidFill>
              </a:rPr>
              <a:t>2 </a:t>
            </a:r>
          </a:p>
          <a:p>
            <a:r>
              <a:rPr lang="en-US" sz="1500" dirty="0"/>
              <a:t>Click “</a:t>
            </a:r>
            <a:r>
              <a:rPr lang="en-US" sz="1500" b="1" dirty="0"/>
              <a:t>Create policy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3</a:t>
            </a:r>
            <a:endParaRPr lang="en-US" sz="1500" dirty="0"/>
          </a:p>
          <a:p>
            <a:r>
              <a:rPr lang="en-US" sz="1500" dirty="0"/>
              <a:t>In “</a:t>
            </a:r>
            <a:r>
              <a:rPr lang="en-US" sz="1500" b="1" dirty="0"/>
              <a:t>Create policy</a:t>
            </a:r>
            <a:r>
              <a:rPr lang="en-US" sz="1500" dirty="0"/>
              <a:t>” window</a:t>
            </a:r>
            <a:r>
              <a:rPr lang="en-US" sz="1500" b="1" baseline="30000" dirty="0">
                <a:solidFill>
                  <a:srgbClr val="FF0000"/>
                </a:solidFill>
              </a:rPr>
              <a:t> 4</a:t>
            </a:r>
            <a:r>
              <a:rPr lang="en-US" sz="1500" dirty="0"/>
              <a:t>, enter the policy name “</a:t>
            </a:r>
            <a:r>
              <a:rPr lang="en-US" sz="1500" b="1" dirty="0"/>
              <a:t>PolicyTied2Thing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5</a:t>
            </a:r>
            <a:r>
              <a:rPr lang="en-US" sz="1500" dirty="0"/>
              <a:t>, select “JSON”</a:t>
            </a:r>
            <a:r>
              <a:rPr lang="en-US" sz="1500" b="1" baseline="30000" dirty="0">
                <a:solidFill>
                  <a:srgbClr val="FF0000"/>
                </a:solidFill>
              </a:rPr>
              <a:t> 6</a:t>
            </a:r>
            <a:r>
              <a:rPr lang="en-US" sz="1500" dirty="0"/>
              <a:t>, and replace content</a:t>
            </a:r>
            <a:r>
              <a:rPr lang="en-US" sz="1500" b="1" baseline="30000" dirty="0">
                <a:solidFill>
                  <a:srgbClr val="FF0000"/>
                </a:solidFill>
              </a:rPr>
              <a:t> 7</a:t>
            </a:r>
            <a:r>
              <a:rPr lang="en-US" sz="1500" dirty="0"/>
              <a:t> with </a:t>
            </a:r>
            <a:r>
              <a:rPr lang="en-US" sz="1500" dirty="0" err="1"/>
              <a:t>json</a:t>
            </a:r>
            <a:r>
              <a:rPr lang="en-US" sz="1500" dirty="0"/>
              <a:t> document</a:t>
            </a:r>
            <a:r>
              <a:rPr lang="en-US" sz="1500" b="1" baseline="30000" dirty="0">
                <a:solidFill>
                  <a:srgbClr val="FF0000"/>
                </a:solidFill>
              </a:rPr>
              <a:t> 8</a:t>
            </a:r>
            <a:r>
              <a:rPr lang="en-US" sz="1500" dirty="0"/>
              <a:t> included in </a:t>
            </a:r>
            <a:r>
              <a:rPr lang="en-US" sz="1500" i="1" dirty="0"/>
              <a:t>speaker note</a:t>
            </a:r>
            <a:r>
              <a:rPr lang="en-US" sz="1500" dirty="0"/>
              <a:t>.</a:t>
            </a:r>
          </a:p>
          <a:p>
            <a:r>
              <a:rPr lang="en-US" sz="1500" dirty="0"/>
              <a:t>Click “</a:t>
            </a:r>
            <a:r>
              <a:rPr lang="en-US" sz="1500" b="1" dirty="0"/>
              <a:t>Create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9</a:t>
            </a:r>
          </a:p>
          <a:p>
            <a:r>
              <a:rPr lang="en-US" sz="1500" dirty="0"/>
              <a:t>Next create a “Thing”</a:t>
            </a:r>
          </a:p>
          <a:p>
            <a:endParaRPr lang="en-US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55BD2-C943-2CCB-9794-CF9649F789C3}"/>
              </a:ext>
            </a:extLst>
          </p:cNvPr>
          <p:cNvSpPr/>
          <p:nvPr/>
        </p:nvSpPr>
        <p:spPr>
          <a:xfrm>
            <a:off x="7302235" y="1504474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5664BF-A7DF-27C5-3C65-3C74B8AE95CA}"/>
              </a:ext>
            </a:extLst>
          </p:cNvPr>
          <p:cNvSpPr/>
          <p:nvPr/>
        </p:nvSpPr>
        <p:spPr>
          <a:xfrm>
            <a:off x="7235699" y="250645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AF206-C814-AB2C-CDD4-26942609D893}"/>
              </a:ext>
            </a:extLst>
          </p:cNvPr>
          <p:cNvSpPr/>
          <p:nvPr/>
        </p:nvSpPr>
        <p:spPr>
          <a:xfrm>
            <a:off x="9004827" y="1597581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38293-9976-706D-3392-65C60E5F39DC}"/>
              </a:ext>
            </a:extLst>
          </p:cNvPr>
          <p:cNvSpPr/>
          <p:nvPr/>
        </p:nvSpPr>
        <p:spPr>
          <a:xfrm>
            <a:off x="6200514" y="3108155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D12AF-E1F0-4192-2984-39A08B992B94}"/>
              </a:ext>
            </a:extLst>
          </p:cNvPr>
          <p:cNvSpPr/>
          <p:nvPr/>
        </p:nvSpPr>
        <p:spPr>
          <a:xfrm>
            <a:off x="6112768" y="366634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689C00-939C-AF23-324B-6F7C7216A68B}"/>
              </a:ext>
            </a:extLst>
          </p:cNvPr>
          <p:cNvSpPr/>
          <p:nvPr/>
        </p:nvSpPr>
        <p:spPr>
          <a:xfrm>
            <a:off x="6561248" y="499720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42F05-43EA-0BE4-1C5C-DE07396DC85B}"/>
              </a:ext>
            </a:extLst>
          </p:cNvPr>
          <p:cNvSpPr/>
          <p:nvPr/>
        </p:nvSpPr>
        <p:spPr>
          <a:xfrm>
            <a:off x="10884095" y="4258470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90CFCB9-806A-69EF-8F3E-66591CC79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9839" y="5536046"/>
            <a:ext cx="865949" cy="3258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12D187A-631A-7EC5-129C-84A9A29A993B}"/>
              </a:ext>
            </a:extLst>
          </p:cNvPr>
          <p:cNvSpPr/>
          <p:nvPr/>
        </p:nvSpPr>
        <p:spPr>
          <a:xfrm>
            <a:off x="9591953" y="5755396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7C36D8-94F5-B839-F7FD-B7356FA446CB}"/>
              </a:ext>
            </a:extLst>
          </p:cNvPr>
          <p:cNvSpPr/>
          <p:nvPr/>
        </p:nvSpPr>
        <p:spPr>
          <a:xfrm>
            <a:off x="9541129" y="4258470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2C3F8F1-92BB-5482-D161-DA5E5F31E5F6}"/>
              </a:ext>
            </a:extLst>
          </p:cNvPr>
          <p:cNvSpPr txBox="1">
            <a:spLocks/>
          </p:cNvSpPr>
          <p:nvPr/>
        </p:nvSpPr>
        <p:spPr>
          <a:xfrm>
            <a:off x="838200" y="190872"/>
            <a:ext cx="10515600" cy="944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AWS Create Policy</a:t>
            </a:r>
          </a:p>
        </p:txBody>
      </p:sp>
    </p:spTree>
    <p:extLst>
      <p:ext uri="{BB962C8B-B14F-4D97-AF65-F5344CB8AC3E}">
        <p14:creationId xmlns:p14="http://schemas.microsoft.com/office/powerpoint/2010/main" val="2366848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F29DA7E-E643-167D-9C0D-A0936AEA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47" y="5750035"/>
            <a:ext cx="2259577" cy="598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026B06-2C38-9A7F-EDA7-1E7510F7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411" y="4178009"/>
            <a:ext cx="32639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46E5A5-25C8-B2FA-F4CF-991637EFB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413" y="2775530"/>
            <a:ext cx="3342424" cy="3581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5FD6D-FC6D-6A5A-16CC-739C8CC59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576" y="2776732"/>
            <a:ext cx="3165526" cy="1325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9066D-CACB-FD7D-3276-5955546C8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435" y="1723119"/>
            <a:ext cx="4165600" cy="97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0FED1-1078-562E-B6FD-5494EB10B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539" y="1018377"/>
            <a:ext cx="9906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19318-E93C-400C-C723-EDC725E7E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1611" y="1089204"/>
            <a:ext cx="2463635" cy="376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9A3BE-3EC2-7129-3FE2-369FFBFC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72"/>
            <a:ext cx="10515600" cy="944337"/>
          </a:xfrm>
        </p:spPr>
        <p:txBody>
          <a:bodyPr/>
          <a:lstStyle/>
          <a:p>
            <a:pPr algn="ctr"/>
            <a:r>
              <a:rPr lang="en-US" dirty="0"/>
              <a:t>AWS Create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9293-D844-7DF4-8D61-CBCE52F2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30" y="1253331"/>
            <a:ext cx="43680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500" dirty="0"/>
              <a:t>From your AWS Account go to  IoT Core</a:t>
            </a:r>
            <a:r>
              <a:rPr lang="en-US" sz="1500" baseline="30000" dirty="0">
                <a:solidFill>
                  <a:srgbClr val="FF0000"/>
                </a:solidFill>
              </a:rPr>
              <a:t>1</a:t>
            </a:r>
            <a:r>
              <a:rPr lang="en-US" sz="1500" dirty="0"/>
              <a:t>.</a:t>
            </a:r>
          </a:p>
          <a:p>
            <a:r>
              <a:rPr lang="en-US" sz="1500" dirty="0"/>
              <a:t>From IoT Core window, on the left margin, select </a:t>
            </a:r>
            <a:r>
              <a:rPr lang="en-US" sz="1500" b="1" dirty="0"/>
              <a:t>All devices-&gt;Things</a:t>
            </a:r>
            <a:r>
              <a:rPr lang="en-US" sz="1500" b="1" baseline="30000" dirty="0">
                <a:solidFill>
                  <a:srgbClr val="FF0000"/>
                </a:solidFill>
              </a:rPr>
              <a:t>2 </a:t>
            </a:r>
          </a:p>
          <a:p>
            <a:r>
              <a:rPr lang="en-US" sz="1500" dirty="0"/>
              <a:t>Click “</a:t>
            </a:r>
            <a:r>
              <a:rPr lang="en-US" sz="1500" b="1" dirty="0"/>
              <a:t>Create things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3</a:t>
            </a:r>
            <a:endParaRPr lang="en-US" sz="1500" dirty="0"/>
          </a:p>
          <a:p>
            <a:r>
              <a:rPr lang="en-US" sz="1500" dirty="0"/>
              <a:t>Select “</a:t>
            </a:r>
            <a:r>
              <a:rPr lang="en-US" sz="1500" b="1" dirty="0"/>
              <a:t>Create single thing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4</a:t>
            </a:r>
            <a:r>
              <a:rPr lang="en-US" sz="1500" dirty="0"/>
              <a:t>, click “</a:t>
            </a:r>
            <a:r>
              <a:rPr lang="en-US" sz="1500" b="1" dirty="0"/>
              <a:t>Next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5</a:t>
            </a:r>
            <a:r>
              <a:rPr lang="en-US" sz="1500" dirty="0"/>
              <a:t>, </a:t>
            </a:r>
          </a:p>
          <a:p>
            <a:r>
              <a:rPr lang="en-US" sz="1500" dirty="0"/>
              <a:t>Enter “</a:t>
            </a:r>
            <a:r>
              <a:rPr lang="en-US" sz="1500" b="1" dirty="0"/>
              <a:t>Thing name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6 </a:t>
            </a:r>
            <a:r>
              <a:rPr lang="en-US" sz="1500" b="1" baseline="30000" dirty="0"/>
              <a:t>(note)</a:t>
            </a:r>
            <a:r>
              <a:rPr lang="en-US" sz="1500" dirty="0"/>
              <a:t>, select “</a:t>
            </a:r>
            <a:r>
              <a:rPr lang="en-US" sz="1500" b="1" dirty="0"/>
              <a:t>Unnamed shadow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7</a:t>
            </a:r>
            <a:r>
              <a:rPr lang="en-US" sz="1500" dirty="0"/>
              <a:t> , “</a:t>
            </a:r>
            <a:r>
              <a:rPr lang="en-US" sz="1500" b="1" dirty="0"/>
              <a:t>Next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8</a:t>
            </a:r>
            <a:r>
              <a:rPr lang="en-US" sz="1500" dirty="0"/>
              <a:t>.</a:t>
            </a:r>
          </a:p>
          <a:p>
            <a:r>
              <a:rPr lang="en-US" sz="1500" dirty="0"/>
              <a:t>Select “</a:t>
            </a:r>
            <a:r>
              <a:rPr lang="en-CA" sz="1500" b="1" dirty="0"/>
              <a:t>Skip creating a certificate at this time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9</a:t>
            </a:r>
            <a:r>
              <a:rPr lang="en-US" sz="1500" dirty="0"/>
              <a:t> </a:t>
            </a:r>
          </a:p>
          <a:p>
            <a:r>
              <a:rPr lang="en-US" sz="1500" dirty="0"/>
              <a:t>Click “</a:t>
            </a:r>
            <a:r>
              <a:rPr lang="en-US" sz="1500" b="1" dirty="0"/>
              <a:t>Create thing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10</a:t>
            </a:r>
          </a:p>
          <a:p>
            <a:endParaRPr lang="en-US" sz="1500" b="1" baseline="30000" dirty="0">
              <a:solidFill>
                <a:srgbClr val="FF0000"/>
              </a:solidFill>
            </a:endParaRPr>
          </a:p>
          <a:p>
            <a:endParaRPr lang="en-US" sz="1500" b="1" baseline="30000" dirty="0">
              <a:solidFill>
                <a:srgbClr val="FF0000"/>
              </a:solidFill>
            </a:endParaRPr>
          </a:p>
          <a:p>
            <a:endParaRPr lang="en-US" sz="1500" b="1" baseline="30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500" dirty="0"/>
              <a:t>Note: the Thing name you create consist of the T&amp;G serial number concatenated with “</a:t>
            </a:r>
            <a:r>
              <a:rPr lang="en-US" sz="1500" dirty="0" err="1"/>
              <a:t>sn</a:t>
            </a:r>
            <a:r>
              <a:rPr lang="en-US" sz="1500" dirty="0"/>
              <a:t>”.</a:t>
            </a:r>
          </a:p>
          <a:p>
            <a:pPr marL="457200" lvl="1" indent="0">
              <a:buNone/>
            </a:pPr>
            <a:r>
              <a:rPr lang="en-US" sz="1100" dirty="0"/>
              <a:t>sn1234567890123456</a:t>
            </a:r>
          </a:p>
          <a:p>
            <a:pPr marL="0" indent="0">
              <a:buNone/>
            </a:pPr>
            <a:r>
              <a:rPr lang="en-US" sz="1500" dirty="0"/>
              <a:t>It also correspond at the Common Name (CN) of the T&amp;G Device Certificate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55BD2-C943-2CCB-9794-CF9649F789C3}"/>
              </a:ext>
            </a:extLst>
          </p:cNvPr>
          <p:cNvSpPr/>
          <p:nvPr/>
        </p:nvSpPr>
        <p:spPr>
          <a:xfrm>
            <a:off x="7302235" y="117118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5664BF-A7DF-27C5-3C65-3C74B8AE95CA}"/>
              </a:ext>
            </a:extLst>
          </p:cNvPr>
          <p:cNvSpPr/>
          <p:nvPr/>
        </p:nvSpPr>
        <p:spPr>
          <a:xfrm>
            <a:off x="9092572" y="2343940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AF206-C814-AB2C-CDD4-26942609D893}"/>
              </a:ext>
            </a:extLst>
          </p:cNvPr>
          <p:cNvSpPr/>
          <p:nvPr/>
        </p:nvSpPr>
        <p:spPr>
          <a:xfrm>
            <a:off x="9004827" y="1264295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38293-9976-706D-3392-65C60E5F39DC}"/>
              </a:ext>
            </a:extLst>
          </p:cNvPr>
          <p:cNvSpPr/>
          <p:nvPr/>
        </p:nvSpPr>
        <p:spPr>
          <a:xfrm>
            <a:off x="6169283" y="3066736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D12AF-E1F0-4192-2984-39A08B992B94}"/>
              </a:ext>
            </a:extLst>
          </p:cNvPr>
          <p:cNvSpPr/>
          <p:nvPr/>
        </p:nvSpPr>
        <p:spPr>
          <a:xfrm>
            <a:off x="8324717" y="3861810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689C00-939C-AF23-324B-6F7C7216A68B}"/>
              </a:ext>
            </a:extLst>
          </p:cNvPr>
          <p:cNvSpPr/>
          <p:nvPr/>
        </p:nvSpPr>
        <p:spPr>
          <a:xfrm>
            <a:off x="10506000" y="5516512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42F05-43EA-0BE4-1C5C-DE07396DC85B}"/>
              </a:ext>
            </a:extLst>
          </p:cNvPr>
          <p:cNvSpPr/>
          <p:nvPr/>
        </p:nvSpPr>
        <p:spPr>
          <a:xfrm>
            <a:off x="11825091" y="605246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B0DF08-4CEE-9272-87E8-8641872B54E8}"/>
              </a:ext>
            </a:extLst>
          </p:cNvPr>
          <p:cNvSpPr/>
          <p:nvPr/>
        </p:nvSpPr>
        <p:spPr>
          <a:xfrm>
            <a:off x="8502629" y="6514247"/>
            <a:ext cx="371655" cy="2037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2D187A-631A-7EC5-129C-84A9A29A993B}"/>
              </a:ext>
            </a:extLst>
          </p:cNvPr>
          <p:cNvSpPr/>
          <p:nvPr/>
        </p:nvSpPr>
        <p:spPr>
          <a:xfrm>
            <a:off x="5590955" y="6250245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7C36D8-94F5-B839-F7FD-B7356FA446CB}"/>
              </a:ext>
            </a:extLst>
          </p:cNvPr>
          <p:cNvSpPr/>
          <p:nvPr/>
        </p:nvSpPr>
        <p:spPr>
          <a:xfrm>
            <a:off x="10216560" y="3480893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AF1634-89CA-B953-95D6-305880571A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552" y="5516512"/>
            <a:ext cx="1039913" cy="134148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793ED84-AB9B-EBF7-D604-9375AEA56DCD}"/>
              </a:ext>
            </a:extLst>
          </p:cNvPr>
          <p:cNvSpPr/>
          <p:nvPr/>
        </p:nvSpPr>
        <p:spPr>
          <a:xfrm>
            <a:off x="1051034" y="6250245"/>
            <a:ext cx="472966" cy="10645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FAAEF-6E63-E3AB-0543-4E1F78B9CB9D}"/>
              </a:ext>
            </a:extLst>
          </p:cNvPr>
          <p:cNvSpPr/>
          <p:nvPr/>
        </p:nvSpPr>
        <p:spPr>
          <a:xfrm>
            <a:off x="2270786" y="5757770"/>
            <a:ext cx="2262277" cy="5989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0F9E20-B0E8-80B0-9103-5D16FA3D8FA9}"/>
              </a:ext>
            </a:extLst>
          </p:cNvPr>
          <p:cNvCxnSpPr>
            <a:cxnSpLocks/>
          </p:cNvCxnSpPr>
          <p:nvPr/>
        </p:nvCxnSpPr>
        <p:spPr>
          <a:xfrm flipV="1">
            <a:off x="1524000" y="5757770"/>
            <a:ext cx="737462" cy="4924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12BDB9-294A-A1C5-92CE-0180F07E5666}"/>
              </a:ext>
            </a:extLst>
          </p:cNvPr>
          <p:cNvCxnSpPr>
            <a:cxnSpLocks/>
          </p:cNvCxnSpPr>
          <p:nvPr/>
        </p:nvCxnSpPr>
        <p:spPr>
          <a:xfrm>
            <a:off x="1523114" y="6356696"/>
            <a:ext cx="7383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297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93E50A-7F50-13EF-40B3-6DC5E15B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291" y="3154729"/>
            <a:ext cx="2352076" cy="1234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7BCE4-1906-E0B5-A266-C21711A7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442" y="3756253"/>
            <a:ext cx="4217132" cy="2540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D2A30-5812-B5AD-A2CA-1D74F3994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152" y="4976104"/>
            <a:ext cx="2298700" cy="1234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F8EFA-0FB4-43D8-BF91-D7B8A6BDE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640" y="2053614"/>
            <a:ext cx="4506089" cy="16722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5984B-9016-7929-2EA3-3045970A0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386" y="1388277"/>
            <a:ext cx="3225635" cy="4934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9293-D844-7DF4-8D61-CBCE52F2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30" y="1253331"/>
            <a:ext cx="4368035" cy="4351338"/>
          </a:xfrm>
        </p:spPr>
        <p:txBody>
          <a:bodyPr>
            <a:normAutofit/>
          </a:bodyPr>
          <a:lstStyle/>
          <a:p>
            <a:r>
              <a:rPr lang="en-US" sz="1500" dirty="0"/>
              <a:t>From your AWS Account </a:t>
            </a:r>
            <a:r>
              <a:rPr lang="en-US" sz="1500" dirty="0" err="1"/>
              <a:t>goto</a:t>
            </a:r>
            <a:r>
              <a:rPr lang="en-US" sz="1500" dirty="0"/>
              <a:t> IoT Core</a:t>
            </a:r>
            <a:r>
              <a:rPr lang="en-US" sz="1500" baseline="30000" dirty="0">
                <a:solidFill>
                  <a:srgbClr val="FF0000"/>
                </a:solidFill>
              </a:rPr>
              <a:t>1</a:t>
            </a:r>
            <a:r>
              <a:rPr lang="en-US" sz="1500" dirty="0"/>
              <a:t>.</a:t>
            </a:r>
          </a:p>
          <a:p>
            <a:r>
              <a:rPr lang="en-US" sz="1500" dirty="0"/>
              <a:t>From IoT Core window, on the left margin, select </a:t>
            </a:r>
            <a:r>
              <a:rPr lang="en-US" sz="1500" b="1" dirty="0"/>
              <a:t>Security-&gt;Certificates</a:t>
            </a:r>
            <a:r>
              <a:rPr lang="en-US" sz="1500" b="1" baseline="30000" dirty="0">
                <a:solidFill>
                  <a:srgbClr val="FF0000"/>
                </a:solidFill>
              </a:rPr>
              <a:t>2</a:t>
            </a:r>
          </a:p>
          <a:p>
            <a:r>
              <a:rPr lang="en-US" sz="1500" dirty="0"/>
              <a:t>Select the “</a:t>
            </a:r>
            <a:r>
              <a:rPr lang="en-US" sz="1500" b="1" dirty="0"/>
              <a:t>Certificate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3</a:t>
            </a:r>
            <a:r>
              <a:rPr lang="en-US" sz="1500" dirty="0"/>
              <a:t> you just created.</a:t>
            </a:r>
          </a:p>
          <a:p>
            <a:r>
              <a:rPr lang="en-US" sz="1500" dirty="0"/>
              <a:t>From the “</a:t>
            </a:r>
            <a:r>
              <a:rPr lang="en-US" sz="1500" b="1" dirty="0"/>
              <a:t>Certificate</a:t>
            </a:r>
            <a:r>
              <a:rPr lang="en-US" sz="1500" dirty="0"/>
              <a:t>” window</a:t>
            </a:r>
            <a:r>
              <a:rPr lang="en-US" sz="1500" b="1" baseline="30000" dirty="0">
                <a:solidFill>
                  <a:srgbClr val="FF0000"/>
                </a:solidFill>
              </a:rPr>
              <a:t>4</a:t>
            </a:r>
            <a:r>
              <a:rPr lang="en-US" sz="1500" dirty="0"/>
              <a:t>, select “</a:t>
            </a:r>
            <a:r>
              <a:rPr lang="en-US" sz="1500" b="1" dirty="0"/>
              <a:t>Policies</a:t>
            </a:r>
            <a:r>
              <a:rPr lang="en-US" sz="1500" dirty="0"/>
              <a:t>” tab</a:t>
            </a:r>
            <a:r>
              <a:rPr lang="en-US" sz="1500" b="1" baseline="30000" dirty="0">
                <a:solidFill>
                  <a:srgbClr val="FF0000"/>
                </a:solidFill>
              </a:rPr>
              <a:t>5</a:t>
            </a:r>
            <a:r>
              <a:rPr lang="en-US" sz="1500" dirty="0"/>
              <a:t>, click on “</a:t>
            </a:r>
            <a:r>
              <a:rPr lang="en-US" sz="1500" b="1" dirty="0"/>
              <a:t>Attach policies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6</a:t>
            </a:r>
          </a:p>
          <a:p>
            <a:r>
              <a:rPr lang="en-US" sz="1500" dirty="0"/>
              <a:t>In the Policies Pull down,  select the Policy “</a:t>
            </a:r>
            <a:r>
              <a:rPr lang="en-US" sz="1500" b="1" dirty="0"/>
              <a:t>PolicyTied2Thing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7</a:t>
            </a:r>
          </a:p>
          <a:p>
            <a:r>
              <a:rPr lang="en-US" sz="1500" dirty="0"/>
              <a:t>From the “</a:t>
            </a:r>
            <a:r>
              <a:rPr lang="en-US" sz="1500" b="1" dirty="0"/>
              <a:t>Certificate</a:t>
            </a:r>
            <a:r>
              <a:rPr lang="en-US" sz="1500" dirty="0"/>
              <a:t>” window</a:t>
            </a:r>
            <a:r>
              <a:rPr lang="en-US" sz="1500" b="1" baseline="30000" dirty="0">
                <a:solidFill>
                  <a:srgbClr val="FF0000"/>
                </a:solidFill>
              </a:rPr>
              <a:t>4</a:t>
            </a:r>
            <a:r>
              <a:rPr lang="en-US" sz="1500" dirty="0"/>
              <a:t>, select “</a:t>
            </a:r>
            <a:r>
              <a:rPr lang="en-US" sz="1500" b="1" dirty="0"/>
              <a:t>Things</a:t>
            </a:r>
            <a:r>
              <a:rPr lang="en-US" sz="1500" dirty="0"/>
              <a:t>” tab</a:t>
            </a:r>
            <a:r>
              <a:rPr lang="en-US" sz="1500" b="1" baseline="30000" dirty="0">
                <a:solidFill>
                  <a:srgbClr val="FF0000"/>
                </a:solidFill>
              </a:rPr>
              <a:t>8</a:t>
            </a:r>
            <a:r>
              <a:rPr lang="en-US" sz="1500" dirty="0"/>
              <a:t>, click on “</a:t>
            </a:r>
            <a:r>
              <a:rPr lang="en-US" sz="1500" b="1" dirty="0"/>
              <a:t>Attach to Things</a:t>
            </a:r>
            <a:r>
              <a:rPr lang="en-US" sz="1500" dirty="0"/>
              <a:t>”</a:t>
            </a:r>
            <a:r>
              <a:rPr lang="en-US" sz="1500" b="1" baseline="30000" dirty="0">
                <a:solidFill>
                  <a:srgbClr val="FF0000"/>
                </a:solidFill>
              </a:rPr>
              <a:t> 9</a:t>
            </a:r>
          </a:p>
          <a:p>
            <a:r>
              <a:rPr lang="en-US" sz="1500" dirty="0"/>
              <a:t>Select the </a:t>
            </a:r>
            <a:r>
              <a:rPr lang="en-US" sz="1500" b="1" dirty="0"/>
              <a:t>Thing</a:t>
            </a:r>
            <a:r>
              <a:rPr lang="en-US" sz="1500" b="1" baseline="30000" dirty="0">
                <a:solidFill>
                  <a:srgbClr val="FF0000"/>
                </a:solidFill>
              </a:rPr>
              <a:t> 10</a:t>
            </a:r>
            <a:r>
              <a:rPr lang="en-US" sz="1500" dirty="0"/>
              <a:t> corresponding to this Certificate. Notice the </a:t>
            </a:r>
            <a:r>
              <a:rPr lang="en-US" sz="1500" b="1" dirty="0"/>
              <a:t>Certificate Subject CN</a:t>
            </a:r>
            <a:r>
              <a:rPr lang="en-US" sz="1500" b="1" baseline="30000" dirty="0">
                <a:solidFill>
                  <a:srgbClr val="FF0000"/>
                </a:solidFill>
              </a:rPr>
              <a:t> 11</a:t>
            </a:r>
            <a:r>
              <a:rPr lang="en-US" sz="1500" b="1" dirty="0"/>
              <a:t> </a:t>
            </a:r>
            <a:r>
              <a:rPr lang="en-US" sz="1500" dirty="0"/>
              <a:t>will match the </a:t>
            </a:r>
            <a:r>
              <a:rPr lang="en-US" sz="1500" b="1" dirty="0"/>
              <a:t>Thing</a:t>
            </a:r>
            <a:r>
              <a:rPr lang="en-US" sz="1500" dirty="0"/>
              <a:t> you just attached</a:t>
            </a:r>
            <a:r>
              <a:rPr lang="en-US" sz="1500" b="1" baseline="30000" dirty="0">
                <a:solidFill>
                  <a:srgbClr val="FF0000"/>
                </a:solidFill>
              </a:rPr>
              <a:t> 9</a:t>
            </a:r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D6AB5-6E8E-0560-1C87-2C3A38DB9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773" y="1259148"/>
            <a:ext cx="1374237" cy="745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B55BD2-C943-2CCB-9794-CF9649F789C3}"/>
              </a:ext>
            </a:extLst>
          </p:cNvPr>
          <p:cNvSpPr/>
          <p:nvPr/>
        </p:nvSpPr>
        <p:spPr>
          <a:xfrm>
            <a:off x="7420575" y="157329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5664BF-A7DF-27C5-3C65-3C74B8AE95CA}"/>
              </a:ext>
            </a:extLst>
          </p:cNvPr>
          <p:cNvSpPr/>
          <p:nvPr/>
        </p:nvSpPr>
        <p:spPr>
          <a:xfrm>
            <a:off x="7064109" y="311014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AF206-C814-AB2C-CDD4-26942609D893}"/>
              </a:ext>
            </a:extLst>
          </p:cNvPr>
          <p:cNvSpPr/>
          <p:nvPr/>
        </p:nvSpPr>
        <p:spPr>
          <a:xfrm>
            <a:off x="10427574" y="169559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38293-9976-706D-3392-65C60E5F39DC}"/>
              </a:ext>
            </a:extLst>
          </p:cNvPr>
          <p:cNvSpPr/>
          <p:nvPr/>
        </p:nvSpPr>
        <p:spPr>
          <a:xfrm>
            <a:off x="6003441" y="3982365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D12AF-E1F0-4192-2984-39A08B992B94}"/>
              </a:ext>
            </a:extLst>
          </p:cNvPr>
          <p:cNvSpPr/>
          <p:nvPr/>
        </p:nvSpPr>
        <p:spPr>
          <a:xfrm>
            <a:off x="5450109" y="5318033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A42F05-43EA-0BE4-1C5C-DE07396DC85B}"/>
              </a:ext>
            </a:extLst>
          </p:cNvPr>
          <p:cNvSpPr/>
          <p:nvPr/>
        </p:nvSpPr>
        <p:spPr>
          <a:xfrm>
            <a:off x="10724940" y="397186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2D187A-631A-7EC5-129C-84A9A29A993B}"/>
              </a:ext>
            </a:extLst>
          </p:cNvPr>
          <p:cNvSpPr/>
          <p:nvPr/>
        </p:nvSpPr>
        <p:spPr>
          <a:xfrm>
            <a:off x="8471878" y="510949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B0DF08-4CEE-9272-87E8-8641872B54E8}"/>
              </a:ext>
            </a:extLst>
          </p:cNvPr>
          <p:cNvSpPr/>
          <p:nvPr/>
        </p:nvSpPr>
        <p:spPr>
          <a:xfrm>
            <a:off x="6017684" y="4763516"/>
            <a:ext cx="371655" cy="2037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9087FD-B04D-C6B3-738B-C4D85B58A3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0240" y="5890648"/>
            <a:ext cx="4217132" cy="7320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F4981F-715E-3D07-E8E4-D0F5A3D1515F}"/>
              </a:ext>
            </a:extLst>
          </p:cNvPr>
          <p:cNvSpPr/>
          <p:nvPr/>
        </p:nvSpPr>
        <p:spPr>
          <a:xfrm>
            <a:off x="5705443" y="5950120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EDB41A-FCDE-5995-51F0-76843BBB0058}"/>
              </a:ext>
            </a:extLst>
          </p:cNvPr>
          <p:cNvSpPr/>
          <p:nvPr/>
        </p:nvSpPr>
        <p:spPr>
          <a:xfrm>
            <a:off x="5228376" y="4848131"/>
            <a:ext cx="728936" cy="178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30F702-08DD-2776-9B7A-79F68FA67A1D}"/>
              </a:ext>
            </a:extLst>
          </p:cNvPr>
          <p:cNvSpPr/>
          <p:nvPr/>
        </p:nvSpPr>
        <p:spPr>
          <a:xfrm>
            <a:off x="9843053" y="5823637"/>
            <a:ext cx="803441" cy="176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21F35A5-DA9A-C1E9-8705-CA749700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72"/>
            <a:ext cx="10515600" cy="944337"/>
          </a:xfrm>
        </p:spPr>
        <p:txBody>
          <a:bodyPr/>
          <a:lstStyle/>
          <a:p>
            <a:pPr algn="ctr"/>
            <a:r>
              <a:rPr lang="en-US" dirty="0"/>
              <a:t>AWS Attach Thing/Policy to Certificate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31DF45-3165-CC16-93B0-DA87E534315B}"/>
              </a:ext>
            </a:extLst>
          </p:cNvPr>
          <p:cNvSpPr/>
          <p:nvPr/>
        </p:nvSpPr>
        <p:spPr>
          <a:xfrm>
            <a:off x="10770961" y="5796328"/>
            <a:ext cx="371655" cy="2037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9DFB06-942B-8828-D949-8923D845758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921170" y="3772149"/>
            <a:ext cx="773121" cy="1843939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9520EE-7825-29A5-8A33-4C30612D483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389339" y="5593524"/>
            <a:ext cx="3364813" cy="815565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2E8DFC3-CD99-7BF0-A8F4-1699EBE65538}"/>
              </a:ext>
            </a:extLst>
          </p:cNvPr>
          <p:cNvSpPr/>
          <p:nvPr/>
        </p:nvSpPr>
        <p:spPr>
          <a:xfrm>
            <a:off x="6203511" y="6190794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689C00-939C-AF23-324B-6F7C7216A68B}"/>
              </a:ext>
            </a:extLst>
          </p:cNvPr>
          <p:cNvSpPr/>
          <p:nvPr/>
        </p:nvSpPr>
        <p:spPr>
          <a:xfrm>
            <a:off x="9167533" y="5371417"/>
            <a:ext cx="175491" cy="2341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6615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10E9-5296-E0CD-8DC2-8B1AF82B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8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A5AC4-96F3-46AA-8CAF-1E6C6F2D4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7" y="1210962"/>
            <a:ext cx="10732937" cy="45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78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A3BE-3EC2-7129-3FE2-369FFBF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9E301-AF47-3255-0FF0-B0AD440D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47" y="1680395"/>
            <a:ext cx="7772400" cy="48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4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AC66-D82A-BEEB-66B6-11CBD245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1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Azure group Enrollment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02C1B-B4E5-7455-3E3D-D74675659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488156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effectLst/>
                <a:latin typeface="Calibri" panose="020F0502020204030204" pitchFamily="34" charset="0"/>
              </a:rPr>
              <a:t>In Terminal window (115,200),  enter AT+READCERT=2 to read Signer Certificate</a:t>
            </a:r>
          </a:p>
          <a:p>
            <a:pPr marL="0">
              <a:spcBef>
                <a:spcPts val="0"/>
              </a:spcBef>
            </a:pPr>
            <a:r>
              <a:rPr lang="en-CA" sz="2200" dirty="0">
                <a:effectLst/>
                <a:latin typeface="Calibri" panose="020F0502020204030204" pitchFamily="34" charset="0"/>
              </a:rPr>
              <a:t>Copy everything from -----BEGIN CERTIFICATE-----  to -----END CERTIFICATE-----</a:t>
            </a:r>
            <a:endParaRPr lang="en-CA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effectLst/>
                <a:latin typeface="Calibri" panose="020F0502020204030204" pitchFamily="34" charset="0"/>
              </a:rPr>
              <a:t>Paste this into a text editor.  You will need to replace all instance of "\n" with CR (Carriage Return).  Save as “</a:t>
            </a:r>
            <a:r>
              <a:rPr lang="en-CA" sz="2400" b="1" dirty="0">
                <a:effectLst/>
                <a:latin typeface="Calibri" panose="020F0502020204030204" pitchFamily="34" charset="0"/>
              </a:rPr>
              <a:t>WFI32_SignerCert.cer</a:t>
            </a:r>
            <a:r>
              <a:rPr lang="en-CA" sz="2400" dirty="0">
                <a:effectLst/>
                <a:latin typeface="Calibri" panose="020F0502020204030204" pitchFamily="34" charset="0"/>
              </a:rPr>
              <a:t>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CA" sz="24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ACF01-065A-093E-5E21-B9631E83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4189"/>
            <a:ext cx="4941875" cy="3300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37036-08BE-DFD6-8295-FFA547C1E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72" y="2564289"/>
            <a:ext cx="3927377" cy="37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75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A3BE-3EC2-7129-3FE2-369FFBFC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9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Azure group Enrollment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9293-D844-7DF4-8D61-CBCE52F2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219"/>
            <a:ext cx="3913583" cy="4351338"/>
          </a:xfrm>
        </p:spPr>
        <p:txBody>
          <a:bodyPr>
            <a:normAutofit/>
          </a:bodyPr>
          <a:lstStyle/>
          <a:p>
            <a:r>
              <a:rPr lang="en-US" sz="1400" b="1" dirty="0"/>
              <a:t>Go to your Azure Account under IoT Central Application</a:t>
            </a:r>
            <a:r>
              <a:rPr lang="en-US" sz="1400" b="1" baseline="30000" dirty="0">
                <a:solidFill>
                  <a:srgbClr val="FF0000"/>
                </a:solidFill>
              </a:rPr>
              <a:t>1</a:t>
            </a:r>
            <a:r>
              <a:rPr lang="en-US" sz="1400" b="1" dirty="0"/>
              <a:t>-&gt; IoT Central Application URL</a:t>
            </a:r>
            <a:r>
              <a:rPr lang="en-US" sz="1400" b="1" baseline="30000" dirty="0">
                <a:solidFill>
                  <a:srgbClr val="FF0000"/>
                </a:solidFill>
              </a:rPr>
              <a:t>2</a:t>
            </a:r>
            <a:endParaRPr lang="en-US" sz="1400" b="1" dirty="0"/>
          </a:p>
          <a:p>
            <a:r>
              <a:rPr lang="en-US" sz="1400" b="1" dirty="0"/>
              <a:t>Select Permissions</a:t>
            </a:r>
            <a:r>
              <a:rPr lang="en-US" sz="1400" b="1" baseline="30000" dirty="0">
                <a:solidFill>
                  <a:srgbClr val="FF0000"/>
                </a:solidFill>
              </a:rPr>
              <a:t>3</a:t>
            </a:r>
            <a:r>
              <a:rPr lang="en-US" sz="1400" b="1" dirty="0"/>
              <a:t>-&gt; Device connection groups</a:t>
            </a:r>
            <a:r>
              <a:rPr lang="en-US" sz="1400" b="1" baseline="30000" dirty="0">
                <a:solidFill>
                  <a:srgbClr val="FF0000"/>
                </a:solidFill>
              </a:rPr>
              <a:t>4</a:t>
            </a:r>
            <a:endParaRPr lang="en-US" sz="1400" b="1" dirty="0"/>
          </a:p>
          <a:p>
            <a:r>
              <a:rPr lang="en-US" sz="1400" b="1" dirty="0"/>
              <a:t>Create New</a:t>
            </a:r>
            <a:r>
              <a:rPr lang="en-US" sz="1400" b="1" baseline="30000" dirty="0">
                <a:solidFill>
                  <a:srgbClr val="FF0000"/>
                </a:solidFill>
              </a:rPr>
              <a:t> 5</a:t>
            </a:r>
            <a:r>
              <a:rPr lang="en-US" sz="1400" b="1" dirty="0"/>
              <a:t> Group “WFI32-AnyCLoud”</a:t>
            </a:r>
            <a:r>
              <a:rPr lang="en-US" sz="1400" b="1" baseline="30000" dirty="0">
                <a:solidFill>
                  <a:srgbClr val="FF0000"/>
                </a:solidFill>
              </a:rPr>
              <a:t> 6 </a:t>
            </a:r>
            <a:r>
              <a:rPr lang="en-US" sz="1400" b="1" dirty="0"/>
              <a:t>,”Save”</a:t>
            </a:r>
            <a:r>
              <a:rPr lang="en-US" sz="1400" b="1" baseline="30000" dirty="0">
                <a:solidFill>
                  <a:srgbClr val="FF0000"/>
                </a:solidFill>
              </a:rPr>
              <a:t> 7</a:t>
            </a:r>
            <a:endParaRPr lang="en-US" sz="1400" b="1" dirty="0"/>
          </a:p>
          <a:p>
            <a:r>
              <a:rPr lang="en-US" sz="1400" b="1" dirty="0"/>
              <a:t>Add X.509 Signer Cert</a:t>
            </a:r>
            <a:r>
              <a:rPr lang="en-US" sz="1400" b="1" baseline="30000" dirty="0">
                <a:solidFill>
                  <a:srgbClr val="FF0000"/>
                </a:solidFill>
              </a:rPr>
              <a:t>8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/>
              <a:t>and save again</a:t>
            </a:r>
            <a:r>
              <a:rPr lang="en-US" sz="1400" b="1" baseline="30000" dirty="0">
                <a:solidFill>
                  <a:srgbClr val="FF0000"/>
                </a:solidFill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77866-F8AD-C0E9-B6D2-455A0701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3" y="3285268"/>
            <a:ext cx="4114799" cy="2435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0F485-DE06-FDE7-7E5C-6BD15733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068" y="2962838"/>
            <a:ext cx="4003040" cy="3334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9CAE6-6C64-E557-8A77-675F822FB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27" y="1130064"/>
            <a:ext cx="1739900" cy="134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F5616C-7051-055E-694E-D838BFC48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571" y="1137443"/>
            <a:ext cx="4860879" cy="16351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9CA927-0019-A8AD-AF03-DF24069B5D36}"/>
              </a:ext>
            </a:extLst>
          </p:cNvPr>
          <p:cNvSpPr/>
          <p:nvPr/>
        </p:nvSpPr>
        <p:spPr>
          <a:xfrm>
            <a:off x="5920509" y="159025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1DAE2D-3C2F-B51A-252A-350B5A5EDEBB}"/>
              </a:ext>
            </a:extLst>
          </p:cNvPr>
          <p:cNvSpPr/>
          <p:nvPr/>
        </p:nvSpPr>
        <p:spPr>
          <a:xfrm>
            <a:off x="10793154" y="2325702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99F24B-6CCB-6290-93A3-1877DFB5DC22}"/>
              </a:ext>
            </a:extLst>
          </p:cNvPr>
          <p:cNvSpPr/>
          <p:nvPr/>
        </p:nvSpPr>
        <p:spPr>
          <a:xfrm>
            <a:off x="738069" y="5142023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5541B-E2DA-134C-ABF8-D99377C6D684}"/>
              </a:ext>
            </a:extLst>
          </p:cNvPr>
          <p:cNvSpPr/>
          <p:nvPr/>
        </p:nvSpPr>
        <p:spPr>
          <a:xfrm>
            <a:off x="1389233" y="4073165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BC31D7-B680-03B3-2446-A8314473C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332" y="4403154"/>
            <a:ext cx="1830996" cy="1869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B1A84E-58E4-BDAC-033F-E37150FBB968}"/>
              </a:ext>
            </a:extLst>
          </p:cNvPr>
          <p:cNvSpPr/>
          <p:nvPr/>
        </p:nvSpPr>
        <p:spPr>
          <a:xfrm>
            <a:off x="3186775" y="4500976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25306F-D99D-FECA-7962-1B54CDE1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272" y="3042916"/>
            <a:ext cx="2553246" cy="18693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D9B29D-8947-A748-B7C1-15DCEFBBB668}"/>
              </a:ext>
            </a:extLst>
          </p:cNvPr>
          <p:cNvSpPr/>
          <p:nvPr/>
        </p:nvSpPr>
        <p:spPr>
          <a:xfrm>
            <a:off x="6096000" y="388919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CB77A-1297-B0D5-CABE-058ABD600A3B}"/>
              </a:ext>
            </a:extLst>
          </p:cNvPr>
          <p:cNvSpPr/>
          <p:nvPr/>
        </p:nvSpPr>
        <p:spPr>
          <a:xfrm>
            <a:off x="5745018" y="3301909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9A60AB-EBAF-4582-091A-1D3C2F6AAFF3}"/>
              </a:ext>
            </a:extLst>
          </p:cNvPr>
          <p:cNvSpPr/>
          <p:nvPr/>
        </p:nvSpPr>
        <p:spPr>
          <a:xfrm>
            <a:off x="9267328" y="5614104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0BE246-A1B3-6052-5FDB-502B9A686A63}"/>
              </a:ext>
            </a:extLst>
          </p:cNvPr>
          <p:cNvSpPr/>
          <p:nvPr/>
        </p:nvSpPr>
        <p:spPr>
          <a:xfrm>
            <a:off x="8822670" y="3055433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65181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A3BE-3EC2-7129-3FE2-369FFBFC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9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Azure group Enrollment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BB8E14-BDED-DD9D-D2CA-03110D315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219"/>
            <a:ext cx="5344160" cy="4351338"/>
          </a:xfrm>
        </p:spPr>
        <p:txBody>
          <a:bodyPr/>
          <a:lstStyle/>
          <a:p>
            <a:r>
              <a:rPr lang="en-US" dirty="0"/>
              <a:t>Once loaded,  the </a:t>
            </a:r>
            <a:r>
              <a:rPr lang="en-US" dirty="0" err="1"/>
              <a:t>Thumprint</a:t>
            </a:r>
            <a:r>
              <a:rPr lang="en-US" dirty="0"/>
              <a:t> should match!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FE4C3-97E6-6CB8-DA22-424CEE94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732" y="1985963"/>
            <a:ext cx="5302857" cy="450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0FC761-62EF-45F2-A139-A3A7D3A8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66" y="2255520"/>
            <a:ext cx="5302856" cy="30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38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AC66-D82A-BEEB-66B6-11CBD245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Azure Single Device Enrollment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02C1B-B4E5-7455-3E3D-D74675659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488156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CA" sz="2400" dirty="0">
                <a:effectLst/>
                <a:latin typeface="Calibri" panose="020F0502020204030204" pitchFamily="34" charset="0"/>
              </a:rPr>
              <a:t>In Terminal window (115,200),  enter AT+READCERT=1 to read Device Certificate</a:t>
            </a:r>
          </a:p>
          <a:p>
            <a:pPr marL="0">
              <a:spcBef>
                <a:spcPts val="0"/>
              </a:spcBef>
            </a:pPr>
            <a:r>
              <a:rPr lang="en-CA" sz="2200" dirty="0">
                <a:effectLst/>
                <a:latin typeface="Calibri" panose="020F0502020204030204" pitchFamily="34" charset="0"/>
              </a:rPr>
              <a:t>Copy everything from -----BEGIN CERTIFICATE-----  to -----END CERTIFICATE-----</a:t>
            </a:r>
            <a:endParaRPr lang="en-CA" sz="2400" dirty="0">
              <a:effectLst/>
              <a:latin typeface="Calibri" panose="020F0502020204030204" pitchFamily="34" charset="0"/>
            </a:endParaRPr>
          </a:p>
          <a:p>
            <a:pPr marL="0">
              <a:spcBef>
                <a:spcPts val="0"/>
              </a:spcBef>
            </a:pPr>
            <a:r>
              <a:rPr lang="en-CA" sz="2400" dirty="0">
                <a:effectLst/>
                <a:latin typeface="Calibri" panose="020F0502020204030204" pitchFamily="34" charset="0"/>
              </a:rPr>
              <a:t>Paste this into a text editor.  You will need to replace all instance of "\n" with CR (Carriage Return). Save as “</a:t>
            </a:r>
            <a:r>
              <a:rPr lang="en-CA" sz="2400" b="1" dirty="0">
                <a:effectLst/>
                <a:latin typeface="Calibri" panose="020F0502020204030204" pitchFamily="34" charset="0"/>
              </a:rPr>
              <a:t>WFI32_DeviceCert.cer</a:t>
            </a:r>
            <a:r>
              <a:rPr lang="en-CA" sz="2400" dirty="0">
                <a:effectLst/>
                <a:latin typeface="Calibri" panose="020F0502020204030204" pitchFamily="34" charset="0"/>
              </a:rPr>
              <a:t>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CA" sz="2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CA" sz="24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2050" name="Picture 2" descr="018 p 丨 0 ~ qu 、 ~ 11 ~ b20 , t 6 ! , 緲 &#10;t—1HDOV3H•LV &#10;tSVZ8• I 011 ">
            <a:extLst>
              <a:ext uri="{FF2B5EF4-FFF2-40B4-BE49-F238E27FC236}">
                <a16:creationId xmlns:a16="http://schemas.microsoft.com/office/drawing/2014/main" id="{2A963993-106A-C825-2444-F0DB9A61B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0819"/>
            <a:ext cx="50292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elvetica Neue &#10;2 &#10;4 &#10;Bold &#10;6 &#10;Untitled 45 — Edited &#10;16 v &#10;8 &#10;10 &#10;12 &#10;14 &#10;1.0 v &#10;16 &#10;18 &#10;n &#10;Replace &#10;—---BEGIN CERTIFICATE----- &#10;.PQQPAjBP.MSEw\nHwYPVQQKPBhNaWNyb2NqaXAgVGVjaG5ybG9ne. &#10;• yZ3kg\nSW5jMROwGw.Y.PVQQPPß.8zbjAxMiNG.8ihPOPA2M.KVGRU.Y.w &#10;• rG4qn3yiU3Kaypu1PWBaEVwpS1&gt;FSbNSjgYOwgypwKgYPVRORBGM &#10;• gNVHRMBAfßEAjAAMA4G\nA1 UdDwEB/ &#10;wQEAwlDiDAdBgNVHQ4EFgQU8EK+tknvf7*+aDvlUnAXGSvOQtQwHw &#10;END CERTIFICATE----- ">
            <a:extLst>
              <a:ext uri="{FF2B5EF4-FFF2-40B4-BE49-F238E27FC236}">
                <a16:creationId xmlns:a16="http://schemas.microsoft.com/office/drawing/2014/main" id="{2E413070-C36E-0178-42AF-79DA651D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40" y="2652104"/>
            <a:ext cx="4328160" cy="36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39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A3BE-3EC2-7129-3FE2-369FFBFC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9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Azure Single Device Enrollment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09293-D844-7DF4-8D61-CBCE52F2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219"/>
            <a:ext cx="4087846" cy="4351338"/>
          </a:xfrm>
        </p:spPr>
        <p:txBody>
          <a:bodyPr>
            <a:normAutofit/>
          </a:bodyPr>
          <a:lstStyle/>
          <a:p>
            <a:r>
              <a:rPr lang="en-US" sz="1400" dirty="0"/>
              <a:t>Go to your Azure Account under IoT Central Application</a:t>
            </a:r>
            <a:r>
              <a:rPr lang="en-US" sz="1400" b="1" baseline="30000" dirty="0">
                <a:solidFill>
                  <a:srgbClr val="FF0000"/>
                </a:solidFill>
              </a:rPr>
              <a:t>1</a:t>
            </a:r>
            <a:r>
              <a:rPr lang="en-US" sz="1400" dirty="0"/>
              <a:t>-&gt; IoT Central Application URL</a:t>
            </a:r>
            <a:r>
              <a:rPr lang="en-US" sz="1400" b="1" baseline="30000" dirty="0">
                <a:solidFill>
                  <a:srgbClr val="FF0000"/>
                </a:solidFill>
              </a:rPr>
              <a:t>2</a:t>
            </a:r>
            <a:endParaRPr lang="en-US" sz="1400" dirty="0"/>
          </a:p>
          <a:p>
            <a:r>
              <a:rPr lang="en-US" sz="1400" dirty="0"/>
              <a:t>Select “Devices”</a:t>
            </a:r>
            <a:r>
              <a:rPr lang="en-US" sz="1400" b="1" baseline="30000" dirty="0">
                <a:solidFill>
                  <a:srgbClr val="FF0000"/>
                </a:solidFill>
              </a:rPr>
              <a:t> 3</a:t>
            </a:r>
            <a:r>
              <a:rPr lang="en-US" sz="1400" dirty="0"/>
              <a:t>, +New</a:t>
            </a:r>
            <a:r>
              <a:rPr lang="en-US" sz="1400" b="1" baseline="30000" dirty="0">
                <a:solidFill>
                  <a:srgbClr val="FF0000"/>
                </a:solidFill>
              </a:rPr>
              <a:t>4</a:t>
            </a:r>
            <a:r>
              <a:rPr lang="en-US" sz="1400" dirty="0"/>
              <a:t>, Enter unique CN </a:t>
            </a:r>
            <a:r>
              <a:rPr lang="en-CA" sz="1400" b="1" dirty="0"/>
              <a:t>”sn0123BF8C8062EBEF01”</a:t>
            </a:r>
            <a:r>
              <a:rPr lang="en-US" sz="1400" b="1" baseline="30000" dirty="0">
                <a:solidFill>
                  <a:srgbClr val="FF0000"/>
                </a:solidFill>
              </a:rPr>
              <a:t> 5</a:t>
            </a:r>
            <a:r>
              <a:rPr lang="en-CA" sz="1400" dirty="0"/>
              <a:t>, create</a:t>
            </a:r>
            <a:r>
              <a:rPr lang="en-US" sz="1400" b="1" baseline="30000" dirty="0">
                <a:solidFill>
                  <a:srgbClr val="FF0000"/>
                </a:solidFill>
              </a:rPr>
              <a:t> 6</a:t>
            </a:r>
            <a:endParaRPr lang="en-CA" sz="1400" dirty="0"/>
          </a:p>
          <a:p>
            <a:r>
              <a:rPr lang="en-CA" sz="1400" dirty="0"/>
              <a:t>Edit </a:t>
            </a:r>
            <a:r>
              <a:rPr lang="en-CA" sz="1400" b="1" dirty="0"/>
              <a:t>”sn0123BF8C8062EBEF01”</a:t>
            </a:r>
            <a:r>
              <a:rPr lang="en-US" sz="1400" b="1" baseline="30000" dirty="0">
                <a:solidFill>
                  <a:srgbClr val="FF0000"/>
                </a:solidFill>
              </a:rPr>
              <a:t> 7</a:t>
            </a:r>
            <a:r>
              <a:rPr lang="en-CA" sz="1400" dirty="0"/>
              <a:t>, click “</a:t>
            </a:r>
            <a:r>
              <a:rPr lang="en-CA" sz="1400" b="1" dirty="0"/>
              <a:t>Connect</a:t>
            </a:r>
            <a:r>
              <a:rPr lang="en-CA" sz="1400" dirty="0"/>
              <a:t>”</a:t>
            </a:r>
            <a:r>
              <a:rPr lang="en-US" sz="1400" b="1" baseline="30000" dirty="0">
                <a:solidFill>
                  <a:srgbClr val="FF0000"/>
                </a:solidFill>
              </a:rPr>
              <a:t> 8</a:t>
            </a:r>
            <a:r>
              <a:rPr lang="en-CA" sz="1400" dirty="0"/>
              <a:t>, select “</a:t>
            </a:r>
            <a:r>
              <a:rPr lang="en-CA" sz="1400" b="1" dirty="0"/>
              <a:t>Individual</a:t>
            </a:r>
            <a:r>
              <a:rPr lang="en-CA" sz="1400" dirty="0"/>
              <a:t> </a:t>
            </a:r>
            <a:r>
              <a:rPr lang="en-CA" sz="1400" b="1" dirty="0"/>
              <a:t>Enrolment</a:t>
            </a:r>
            <a:r>
              <a:rPr lang="en-CA" sz="1400" dirty="0"/>
              <a:t>”</a:t>
            </a:r>
            <a:r>
              <a:rPr lang="en-US" sz="1400" b="1" baseline="30000" dirty="0">
                <a:solidFill>
                  <a:srgbClr val="FF0000"/>
                </a:solidFill>
              </a:rPr>
              <a:t> 9</a:t>
            </a:r>
            <a:r>
              <a:rPr lang="en-CA" sz="1400" dirty="0"/>
              <a:t>, select “</a:t>
            </a:r>
            <a:r>
              <a:rPr lang="en-CA" sz="1400" b="1" dirty="0"/>
              <a:t>X.509</a:t>
            </a:r>
            <a:r>
              <a:rPr lang="en-CA" sz="1400" dirty="0"/>
              <a:t>”</a:t>
            </a:r>
            <a:r>
              <a:rPr lang="en-US" sz="1400" b="1" baseline="30000" dirty="0">
                <a:solidFill>
                  <a:srgbClr val="FF0000"/>
                </a:solidFill>
              </a:rPr>
              <a:t> 10</a:t>
            </a:r>
            <a:r>
              <a:rPr lang="en-CA" sz="1400" dirty="0"/>
              <a:t> and upload 2 times your Device Cert</a:t>
            </a:r>
            <a:r>
              <a:rPr lang="en-US" sz="1400" b="1" baseline="30000" dirty="0">
                <a:solidFill>
                  <a:srgbClr val="FF0000"/>
                </a:solidFill>
              </a:rPr>
              <a:t> 11</a:t>
            </a:r>
            <a:endParaRPr lang="en-US" sz="1400" dirty="0"/>
          </a:p>
          <a:p>
            <a:r>
              <a:rPr lang="en-US" sz="1400" dirty="0"/>
              <a:t>Save</a:t>
            </a:r>
            <a:r>
              <a:rPr lang="en-US" sz="1400" b="1" baseline="30000" dirty="0">
                <a:solidFill>
                  <a:srgbClr val="FF0000"/>
                </a:solidFill>
              </a:rPr>
              <a:t> 12</a:t>
            </a:r>
            <a:endParaRPr lang="en-US" sz="1400" b="1" dirty="0"/>
          </a:p>
          <a:p>
            <a:r>
              <a:rPr lang="en-US" sz="1400" dirty="0"/>
              <a:t>Your device is ready to connect!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89CAE6-6C64-E557-8A77-675F822F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44" y="1523529"/>
            <a:ext cx="1517765" cy="1174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3C13C9-5581-74D2-6280-7EB098A4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42" y="3794271"/>
            <a:ext cx="3065811" cy="2089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E1CC5-24B2-7025-B5B2-CBBAD0FAF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4" y="1516289"/>
            <a:ext cx="4366490" cy="1849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4A27C-54EA-23C0-093E-AA802C690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310" y="4686228"/>
            <a:ext cx="2346585" cy="1849076"/>
          </a:xfrm>
          <a:prstGeom prst="rect">
            <a:avLst/>
          </a:prstGeom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5FFEC015-A45E-D3DE-81DD-028FA338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06" y="3966635"/>
            <a:ext cx="3987223" cy="112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8230337D-406D-3E86-8113-35E852C57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674" y="3357163"/>
            <a:ext cx="3314275" cy="6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6FA9C6-65CC-B695-2A54-A5AE6F6E6B7A}"/>
              </a:ext>
            </a:extLst>
          </p:cNvPr>
          <p:cNvSpPr/>
          <p:nvPr/>
        </p:nvSpPr>
        <p:spPr>
          <a:xfrm>
            <a:off x="6268320" y="269785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1FCF7-7246-28B9-2E52-A714936C165E}"/>
              </a:ext>
            </a:extLst>
          </p:cNvPr>
          <p:cNvSpPr/>
          <p:nvPr/>
        </p:nvSpPr>
        <p:spPr>
          <a:xfrm>
            <a:off x="4700396" y="6559881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7EC620-C7E0-A926-765B-A96615B27D10}"/>
              </a:ext>
            </a:extLst>
          </p:cNvPr>
          <p:cNvSpPr/>
          <p:nvPr/>
        </p:nvSpPr>
        <p:spPr>
          <a:xfrm>
            <a:off x="3695546" y="509634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A1D728-46B4-F689-12FC-D916CCA830B7}"/>
              </a:ext>
            </a:extLst>
          </p:cNvPr>
          <p:cNvSpPr/>
          <p:nvPr/>
        </p:nvSpPr>
        <p:spPr>
          <a:xfrm>
            <a:off x="3289794" y="394639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4DC9AF-4050-7C0A-0FDC-9A9C0CEE4FDC}"/>
              </a:ext>
            </a:extLst>
          </p:cNvPr>
          <p:cNvSpPr/>
          <p:nvPr/>
        </p:nvSpPr>
        <p:spPr>
          <a:xfrm>
            <a:off x="1507668" y="414683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AE429-B466-0491-AFB1-59A987026F44}"/>
              </a:ext>
            </a:extLst>
          </p:cNvPr>
          <p:cNvSpPr/>
          <p:nvPr/>
        </p:nvSpPr>
        <p:spPr>
          <a:xfrm>
            <a:off x="10265448" y="2928777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FB8EB-3793-7F35-248E-CACC0FC6E9A7}"/>
              </a:ext>
            </a:extLst>
          </p:cNvPr>
          <p:cNvSpPr/>
          <p:nvPr/>
        </p:nvSpPr>
        <p:spPr>
          <a:xfrm>
            <a:off x="6062606" y="3733492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FB59AE7-2091-3242-609E-E37EA34442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341" y="4412779"/>
            <a:ext cx="2041457" cy="23688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956DA4-337C-07A7-F9DE-9ECAEB25BF50}"/>
              </a:ext>
            </a:extLst>
          </p:cNvPr>
          <p:cNvSpPr/>
          <p:nvPr/>
        </p:nvSpPr>
        <p:spPr>
          <a:xfrm>
            <a:off x="8870105" y="5686240"/>
            <a:ext cx="450741" cy="1536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A12C60-D40F-D903-B1A7-DE3EB671C555}"/>
              </a:ext>
            </a:extLst>
          </p:cNvPr>
          <p:cNvSpPr/>
          <p:nvPr/>
        </p:nvSpPr>
        <p:spPr>
          <a:xfrm>
            <a:off x="8919985" y="5235258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D2E5D-2DE8-7DBC-482B-5049EC76BE75}"/>
              </a:ext>
            </a:extLst>
          </p:cNvPr>
          <p:cNvSpPr/>
          <p:nvPr/>
        </p:nvSpPr>
        <p:spPr>
          <a:xfrm>
            <a:off x="7151258" y="4282593"/>
            <a:ext cx="175491" cy="2129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50ADA2-7C31-0F3D-9836-DA1C0FADFC82}"/>
              </a:ext>
            </a:extLst>
          </p:cNvPr>
          <p:cNvSpPr/>
          <p:nvPr/>
        </p:nvSpPr>
        <p:spPr>
          <a:xfrm>
            <a:off x="9695533" y="6143763"/>
            <a:ext cx="450741" cy="1536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7E5462-2585-548A-4BE4-A3462147ACF0}"/>
              </a:ext>
            </a:extLst>
          </p:cNvPr>
          <p:cNvSpPr/>
          <p:nvPr/>
        </p:nvSpPr>
        <p:spPr>
          <a:xfrm>
            <a:off x="8919985" y="6619095"/>
            <a:ext cx="450741" cy="1536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52719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BBF02C-ACEB-A010-736C-CD402256F934}"/>
              </a:ext>
            </a:extLst>
          </p:cNvPr>
          <p:cNvGraphicFramePr>
            <a:graphicFrameLocks noGrp="1"/>
          </p:cNvGraphicFramePr>
          <p:nvPr/>
        </p:nvGraphicFramePr>
        <p:xfrm>
          <a:off x="4951046" y="2533885"/>
          <a:ext cx="2863574" cy="1631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74">
                  <a:extLst>
                    <a:ext uri="{9D8B030D-6E8A-4147-A177-3AD203B41FA5}">
                      <a16:colId xmlns:a16="http://schemas.microsoft.com/office/drawing/2014/main" val="1943180355"/>
                    </a:ext>
                  </a:extLst>
                </a:gridCol>
              </a:tblGrid>
              <a:tr h="16312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06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20A614-5F31-888C-104C-F184D3D8E579}"/>
              </a:ext>
            </a:extLst>
          </p:cNvPr>
          <p:cNvSpPr txBox="1"/>
          <p:nvPr/>
        </p:nvSpPr>
        <p:spPr>
          <a:xfrm>
            <a:off x="4973459" y="2569273"/>
            <a:ext cx="250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message..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FD49F-8C88-5D8D-8B36-BAAD0706D622}"/>
              </a:ext>
            </a:extLst>
          </p:cNvPr>
          <p:cNvSpPr txBox="1"/>
          <p:nvPr/>
        </p:nvSpPr>
        <p:spPr>
          <a:xfrm>
            <a:off x="4973459" y="2569273"/>
            <a:ext cx="305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message..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FE1D4-4461-F81D-2F47-B055189E4E56}"/>
              </a:ext>
            </a:extLst>
          </p:cNvPr>
          <p:cNvSpPr txBox="1"/>
          <p:nvPr/>
        </p:nvSpPr>
        <p:spPr>
          <a:xfrm>
            <a:off x="4973459" y="2569273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2E0F-3008-D15A-E276-D020397C8A1D}"/>
              </a:ext>
            </a:extLst>
          </p:cNvPr>
          <p:cNvSpPr txBox="1"/>
          <p:nvPr/>
        </p:nvSpPr>
        <p:spPr>
          <a:xfrm>
            <a:off x="4973459" y="2575038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message..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08F19-A09A-EABD-5753-62D81634405C}"/>
              </a:ext>
            </a:extLst>
          </p:cNvPr>
          <p:cNvSpPr txBox="1"/>
          <p:nvPr/>
        </p:nvSpPr>
        <p:spPr>
          <a:xfrm>
            <a:off x="4973459" y="2570835"/>
            <a:ext cx="3058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message..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930CE-7F87-A638-0862-7A515552CBAE}"/>
              </a:ext>
            </a:extLst>
          </p:cNvPr>
          <p:cNvSpPr txBox="1"/>
          <p:nvPr/>
        </p:nvSpPr>
        <p:spPr>
          <a:xfrm>
            <a:off x="4973570" y="2569273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1B92-1D11-7538-06FC-403BB74E70FC}"/>
              </a:ext>
            </a:extLst>
          </p:cNvPr>
          <p:cNvSpPr txBox="1"/>
          <p:nvPr/>
        </p:nvSpPr>
        <p:spPr>
          <a:xfrm>
            <a:off x="4973459" y="2570835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age..message..Second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..Seventh mess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DF838D-F613-91F8-DF19-7B37997ECF44}"/>
              </a:ext>
            </a:extLst>
          </p:cNvPr>
          <p:cNvSpPr txBox="1"/>
          <p:nvPr/>
        </p:nvSpPr>
        <p:spPr>
          <a:xfrm>
            <a:off x="4494425" y="1856776"/>
            <a:ext cx="34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Circular Buffer</a:t>
            </a:r>
          </a:p>
        </p:txBody>
      </p:sp>
    </p:spTree>
    <p:extLst>
      <p:ext uri="{BB962C8B-B14F-4D97-AF65-F5344CB8AC3E}">
        <p14:creationId xmlns:p14="http://schemas.microsoft.com/office/powerpoint/2010/main" val="189469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BBF02C-ACEB-A010-736C-CD402256F934}"/>
              </a:ext>
            </a:extLst>
          </p:cNvPr>
          <p:cNvGraphicFramePr>
            <a:graphicFrameLocks noGrp="1"/>
          </p:cNvGraphicFramePr>
          <p:nvPr/>
        </p:nvGraphicFramePr>
        <p:xfrm>
          <a:off x="2125784" y="2576442"/>
          <a:ext cx="2863574" cy="1631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74">
                  <a:extLst>
                    <a:ext uri="{9D8B030D-6E8A-4147-A177-3AD203B41FA5}">
                      <a16:colId xmlns:a16="http://schemas.microsoft.com/office/drawing/2014/main" val="1943180355"/>
                    </a:ext>
                  </a:extLst>
                </a:gridCol>
              </a:tblGrid>
              <a:tr h="16312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06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20A614-5F31-888C-104C-F184D3D8E579}"/>
              </a:ext>
            </a:extLst>
          </p:cNvPr>
          <p:cNvSpPr txBox="1"/>
          <p:nvPr/>
        </p:nvSpPr>
        <p:spPr>
          <a:xfrm>
            <a:off x="2148197" y="2611830"/>
            <a:ext cx="250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message..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FD49F-8C88-5D8D-8B36-BAAD0706D622}"/>
              </a:ext>
            </a:extLst>
          </p:cNvPr>
          <p:cNvSpPr txBox="1"/>
          <p:nvPr/>
        </p:nvSpPr>
        <p:spPr>
          <a:xfrm>
            <a:off x="2148197" y="2611830"/>
            <a:ext cx="305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message..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FE1D4-4461-F81D-2F47-B055189E4E56}"/>
              </a:ext>
            </a:extLst>
          </p:cNvPr>
          <p:cNvSpPr txBox="1"/>
          <p:nvPr/>
        </p:nvSpPr>
        <p:spPr>
          <a:xfrm>
            <a:off x="2148197" y="2611830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2E0F-3008-D15A-E276-D020397C8A1D}"/>
              </a:ext>
            </a:extLst>
          </p:cNvPr>
          <p:cNvSpPr txBox="1"/>
          <p:nvPr/>
        </p:nvSpPr>
        <p:spPr>
          <a:xfrm>
            <a:off x="2148197" y="2617595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message..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08F19-A09A-EABD-5753-62D81634405C}"/>
              </a:ext>
            </a:extLst>
          </p:cNvPr>
          <p:cNvSpPr txBox="1"/>
          <p:nvPr/>
        </p:nvSpPr>
        <p:spPr>
          <a:xfrm>
            <a:off x="2148197" y="2613392"/>
            <a:ext cx="3058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message..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930CE-7F87-A638-0862-7A515552CBAE}"/>
              </a:ext>
            </a:extLst>
          </p:cNvPr>
          <p:cNvSpPr txBox="1"/>
          <p:nvPr/>
        </p:nvSpPr>
        <p:spPr>
          <a:xfrm>
            <a:off x="2148308" y="2611830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1B92-1D11-7538-06FC-403BB74E70FC}"/>
              </a:ext>
            </a:extLst>
          </p:cNvPr>
          <p:cNvSpPr txBox="1"/>
          <p:nvPr/>
        </p:nvSpPr>
        <p:spPr>
          <a:xfrm>
            <a:off x="2148197" y="2613392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age..message..Second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..Seventh mess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F34B69D1-DB2F-519A-EE10-81020A524DED}"/>
              </a:ext>
            </a:extLst>
          </p:cNvPr>
          <p:cNvGraphicFramePr>
            <a:graphicFrameLocks noGrp="1"/>
          </p:cNvGraphicFramePr>
          <p:nvPr/>
        </p:nvGraphicFramePr>
        <p:xfrm>
          <a:off x="6850184" y="2611831"/>
          <a:ext cx="2863574" cy="1631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74">
                  <a:extLst>
                    <a:ext uri="{9D8B030D-6E8A-4147-A177-3AD203B41FA5}">
                      <a16:colId xmlns:a16="http://schemas.microsoft.com/office/drawing/2014/main" val="1943180355"/>
                    </a:ext>
                  </a:extLst>
                </a:gridCol>
              </a:tblGrid>
              <a:tr h="16312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06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2D74B05-F243-4FF9-6D3A-88501330F859}"/>
              </a:ext>
            </a:extLst>
          </p:cNvPr>
          <p:cNvSpPr txBox="1"/>
          <p:nvPr/>
        </p:nvSpPr>
        <p:spPr>
          <a:xfrm>
            <a:off x="6872597" y="2647219"/>
            <a:ext cx="250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message..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803DC-0A9E-1AE5-EF24-E3C962FD5C2E}"/>
              </a:ext>
            </a:extLst>
          </p:cNvPr>
          <p:cNvSpPr txBox="1"/>
          <p:nvPr/>
        </p:nvSpPr>
        <p:spPr>
          <a:xfrm>
            <a:off x="6872597" y="2647219"/>
            <a:ext cx="305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message..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994E7-0808-A2B9-0DC3-ACF3DDE3629F}"/>
              </a:ext>
            </a:extLst>
          </p:cNvPr>
          <p:cNvSpPr txBox="1"/>
          <p:nvPr/>
        </p:nvSpPr>
        <p:spPr>
          <a:xfrm>
            <a:off x="6872597" y="2647219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91617-F4A7-66B5-0C06-5036133C364B}"/>
              </a:ext>
            </a:extLst>
          </p:cNvPr>
          <p:cNvSpPr txBox="1"/>
          <p:nvPr/>
        </p:nvSpPr>
        <p:spPr>
          <a:xfrm>
            <a:off x="6872597" y="2652984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message..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8752A-5765-8A4D-BAFE-AD1CE4864372}"/>
              </a:ext>
            </a:extLst>
          </p:cNvPr>
          <p:cNvSpPr txBox="1"/>
          <p:nvPr/>
        </p:nvSpPr>
        <p:spPr>
          <a:xfrm>
            <a:off x="6872597" y="2648781"/>
            <a:ext cx="3058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message..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9AD29-0FD4-BFF4-17F4-E7A14A6AD470}"/>
              </a:ext>
            </a:extLst>
          </p:cNvPr>
          <p:cNvSpPr txBox="1"/>
          <p:nvPr/>
        </p:nvSpPr>
        <p:spPr>
          <a:xfrm>
            <a:off x="6872708" y="2647219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D4C7B4-C852-457D-5585-C66DF3643B16}"/>
              </a:ext>
            </a:extLst>
          </p:cNvPr>
          <p:cNvSpPr txBox="1"/>
          <p:nvPr/>
        </p:nvSpPr>
        <p:spPr>
          <a:xfrm>
            <a:off x="6880942" y="2647219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Seventh message..</a:t>
            </a:r>
            <a:r>
              <a:rPr lang="en-US" sz="2000" dirty="0" err="1"/>
              <a:t>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9C363B-17ED-75F3-B957-BC0430405575}"/>
              </a:ext>
            </a:extLst>
          </p:cNvPr>
          <p:cNvSpPr txBox="1"/>
          <p:nvPr/>
        </p:nvSpPr>
        <p:spPr>
          <a:xfrm>
            <a:off x="1748054" y="1743834"/>
            <a:ext cx="34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Circular Buffer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BDCF43-3D8B-67A8-74F9-8D3FE0280227}"/>
              </a:ext>
            </a:extLst>
          </p:cNvPr>
          <p:cNvSpPr txBox="1"/>
          <p:nvPr/>
        </p:nvSpPr>
        <p:spPr>
          <a:xfrm>
            <a:off x="6255450" y="1743834"/>
            <a:ext cx="34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Buffer</a:t>
            </a:r>
          </a:p>
        </p:txBody>
      </p:sp>
    </p:spTree>
    <p:extLst>
      <p:ext uri="{BB962C8B-B14F-4D97-AF65-F5344CB8AC3E}">
        <p14:creationId xmlns:p14="http://schemas.microsoft.com/office/powerpoint/2010/main" val="32828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3" grpId="0"/>
      <p:bldP spid="3" grpId="1"/>
      <p:bldP spid="6" grpId="0"/>
      <p:bldP spid="6" grpId="1"/>
      <p:bldP spid="7" grpId="0"/>
      <p:bldP spid="7" grpId="1"/>
      <p:bldP spid="12" grpId="0"/>
      <p:bldP spid="12" grpId="1"/>
      <p:bldP spid="13" grpId="0"/>
      <p:bldP spid="13" grpId="1"/>
      <p:bldP spid="16" grpId="0"/>
      <p:bldP spid="16" grpId="1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BBF02C-ACEB-A010-736C-CD402256F934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810592"/>
          <a:ext cx="2863574" cy="1631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74">
                  <a:extLst>
                    <a:ext uri="{9D8B030D-6E8A-4147-A177-3AD203B41FA5}">
                      <a16:colId xmlns:a16="http://schemas.microsoft.com/office/drawing/2014/main" val="1943180355"/>
                    </a:ext>
                  </a:extLst>
                </a:gridCol>
              </a:tblGrid>
              <a:tr h="16312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06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20A614-5F31-888C-104C-F184D3D8E579}"/>
              </a:ext>
            </a:extLst>
          </p:cNvPr>
          <p:cNvSpPr txBox="1"/>
          <p:nvPr/>
        </p:nvSpPr>
        <p:spPr>
          <a:xfrm>
            <a:off x="2054413" y="845980"/>
            <a:ext cx="250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message..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FD49F-8C88-5D8D-8B36-BAAD0706D622}"/>
              </a:ext>
            </a:extLst>
          </p:cNvPr>
          <p:cNvSpPr txBox="1"/>
          <p:nvPr/>
        </p:nvSpPr>
        <p:spPr>
          <a:xfrm>
            <a:off x="6386" y="2286088"/>
            <a:ext cx="305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message..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FE1D4-4461-F81D-2F47-B055189E4E56}"/>
              </a:ext>
            </a:extLst>
          </p:cNvPr>
          <p:cNvSpPr txBox="1"/>
          <p:nvPr/>
        </p:nvSpPr>
        <p:spPr>
          <a:xfrm>
            <a:off x="68790" y="2950224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42E0F-3008-D15A-E276-D020397C8A1D}"/>
              </a:ext>
            </a:extLst>
          </p:cNvPr>
          <p:cNvSpPr txBox="1"/>
          <p:nvPr/>
        </p:nvSpPr>
        <p:spPr>
          <a:xfrm>
            <a:off x="38819" y="3974930"/>
            <a:ext cx="3235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message..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08F19-A09A-EABD-5753-62D81634405C}"/>
              </a:ext>
            </a:extLst>
          </p:cNvPr>
          <p:cNvSpPr txBox="1"/>
          <p:nvPr/>
        </p:nvSpPr>
        <p:spPr>
          <a:xfrm>
            <a:off x="0" y="5298370"/>
            <a:ext cx="3058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message..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930CE-7F87-A638-0862-7A515552CBAE}"/>
              </a:ext>
            </a:extLst>
          </p:cNvPr>
          <p:cNvSpPr txBox="1"/>
          <p:nvPr/>
        </p:nvSpPr>
        <p:spPr>
          <a:xfrm>
            <a:off x="3058165" y="3287044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</a:t>
            </a:r>
            <a:r>
              <a:rPr lang="en-US" sz="2000" dirty="0" err="1"/>
              <a:t>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1B92-1D11-7538-06FC-403BB74E70FC}"/>
              </a:ext>
            </a:extLst>
          </p:cNvPr>
          <p:cNvSpPr txBox="1"/>
          <p:nvPr/>
        </p:nvSpPr>
        <p:spPr>
          <a:xfrm>
            <a:off x="3058165" y="4990593"/>
            <a:ext cx="3058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age..message..Second</a:t>
            </a:r>
            <a:r>
              <a:rPr lang="en-US" sz="2000" dirty="0"/>
              <a:t> </a:t>
            </a:r>
            <a:r>
              <a:rPr lang="en-US" sz="2000" dirty="0" err="1"/>
              <a:t>message..Third</a:t>
            </a:r>
            <a:r>
              <a:rPr lang="en-US" sz="2000" dirty="0"/>
              <a:t> </a:t>
            </a:r>
            <a:r>
              <a:rPr lang="en-US" sz="2000" dirty="0" err="1"/>
              <a:t>messa</a:t>
            </a:r>
            <a:endParaRPr lang="en-US" sz="2000" dirty="0"/>
          </a:p>
          <a:p>
            <a:r>
              <a:rPr lang="en-US" sz="2000" dirty="0" err="1"/>
              <a:t>ge</a:t>
            </a:r>
            <a:r>
              <a:rPr lang="en-US" sz="2000" dirty="0"/>
              <a:t>..Fourth </a:t>
            </a:r>
            <a:r>
              <a:rPr lang="en-US" sz="2000" dirty="0" err="1"/>
              <a:t>message..F</a:t>
            </a:r>
            <a:endParaRPr lang="en-US" sz="2000" dirty="0"/>
          </a:p>
          <a:p>
            <a:r>
              <a:rPr lang="en-US" sz="2000" dirty="0" err="1"/>
              <a:t>ifth</a:t>
            </a:r>
            <a:r>
              <a:rPr lang="en-US" sz="2000" dirty="0"/>
              <a:t> </a:t>
            </a:r>
            <a:r>
              <a:rPr lang="en-US" sz="2000" dirty="0" err="1"/>
              <a:t>message..Sixth</a:t>
            </a:r>
            <a:r>
              <a:rPr lang="en-US" sz="2000" dirty="0"/>
              <a:t> m</a:t>
            </a:r>
          </a:p>
          <a:p>
            <a:r>
              <a:rPr lang="en-US" sz="2000" dirty="0" err="1"/>
              <a:t>essage</a:t>
            </a:r>
            <a:r>
              <a:rPr lang="en-US" sz="2000" dirty="0"/>
              <a:t>..Seventh mess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A6B73FF8-D27A-603E-3CA6-424D3815A634}"/>
              </a:ext>
            </a:extLst>
          </p:cNvPr>
          <p:cNvGraphicFramePr>
            <a:graphicFrameLocks noGrp="1"/>
          </p:cNvGraphicFramePr>
          <p:nvPr/>
        </p:nvGraphicFramePr>
        <p:xfrm>
          <a:off x="7040070" y="845980"/>
          <a:ext cx="2863574" cy="1631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574">
                  <a:extLst>
                    <a:ext uri="{9D8B030D-6E8A-4147-A177-3AD203B41FA5}">
                      <a16:colId xmlns:a16="http://schemas.microsoft.com/office/drawing/2014/main" val="1943180355"/>
                    </a:ext>
                  </a:extLst>
                </a:gridCol>
              </a:tblGrid>
              <a:tr h="16312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8065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D95C79-ECC0-8F17-2043-89C9C01BC0EE}"/>
              </a:ext>
            </a:extLst>
          </p:cNvPr>
          <p:cNvSpPr txBox="1"/>
          <p:nvPr/>
        </p:nvSpPr>
        <p:spPr>
          <a:xfrm>
            <a:off x="7040070" y="810592"/>
            <a:ext cx="250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message..</a:t>
            </a:r>
          </a:p>
        </p:txBody>
      </p:sp>
    </p:spTree>
    <p:extLst>
      <p:ext uri="{BB962C8B-B14F-4D97-AF65-F5344CB8AC3E}">
        <p14:creationId xmlns:p14="http://schemas.microsoft.com/office/powerpoint/2010/main" val="214272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  <p:bldP spid="15" grpId="0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10E9-5296-E0CD-8DC2-8B1AF82B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FDDAC-301C-C89F-D7ED-06A8A552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43" y="2570205"/>
            <a:ext cx="10902090" cy="16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10E9-5296-E0CD-8DC2-8B1AF82B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MQTT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E0155-C7B9-DDEB-ABFA-65EF36A57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39" y="2248930"/>
            <a:ext cx="10644856" cy="24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6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CF71-183F-31BC-8881-99946BC0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WFI32 </a:t>
            </a:r>
            <a:r>
              <a:rPr lang="en-US" dirty="0" err="1"/>
              <a:t>AnyCloud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3DF4B-1279-397E-5AD9-3FD5A17AD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dirty="0"/>
              <a:t>AT+CMD</a:t>
            </a:r>
          </a:p>
          <a:p>
            <a:pPr lvl="1"/>
            <a:r>
              <a:rPr lang="en-US" dirty="0"/>
              <a:t>Immediate response</a:t>
            </a:r>
          </a:p>
          <a:p>
            <a:pPr lvl="1"/>
            <a:r>
              <a:rPr lang="en-US" dirty="0"/>
              <a:t>+CMD:&lt;value1&gt;,&lt;value2&gt;,…</a:t>
            </a:r>
          </a:p>
          <a:p>
            <a:pPr lvl="1"/>
            <a:r>
              <a:rPr lang="en-US" dirty="0"/>
              <a:t>OK or ERROR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B1385-94BB-17CF-7EB4-5B870F62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88" y="3134500"/>
            <a:ext cx="7563823" cy="29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7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CF71-183F-31BC-8881-99946BC0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WFI32 </a:t>
            </a:r>
            <a:r>
              <a:rPr lang="en-US" dirty="0" err="1"/>
              <a:t>AnyCloud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3DF4B-1279-397E-5AD9-3FD5A17AD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dirty="0"/>
              <a:t>AT+CMD</a:t>
            </a:r>
          </a:p>
          <a:p>
            <a:pPr lvl="1"/>
            <a:r>
              <a:rPr lang="en-US" dirty="0"/>
              <a:t>Immediate Response</a:t>
            </a:r>
          </a:p>
          <a:p>
            <a:pPr lvl="2"/>
            <a:r>
              <a:rPr lang="en-US" dirty="0"/>
              <a:t>OK or ERROR</a:t>
            </a:r>
          </a:p>
          <a:p>
            <a:pPr lvl="1"/>
            <a:r>
              <a:rPr lang="en-US" dirty="0"/>
              <a:t>Asynchronous response:</a:t>
            </a:r>
          </a:p>
          <a:p>
            <a:pPr lvl="1"/>
            <a:r>
              <a:rPr lang="en-US" dirty="0"/>
              <a:t>+ABC:&lt;value1&gt;,&lt;value2&gt;,…</a:t>
            </a:r>
          </a:p>
          <a:p>
            <a:pPr lvl="1"/>
            <a:r>
              <a:rPr lang="en-US" dirty="0"/>
              <a:t>+DEF:&lt;value1&gt;,&lt;value2&gt;,…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8E4D0-25FC-75C7-5873-202021EE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44" y="4443046"/>
            <a:ext cx="10178871" cy="20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0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4339E4B96FEB4093EC0AC69844D450" ma:contentTypeVersion="13" ma:contentTypeDescription="Create a new document." ma:contentTypeScope="" ma:versionID="53352437e00bc3b1724fa90e98e12d11">
  <xsd:schema xmlns:xsd="http://www.w3.org/2001/XMLSchema" xmlns:xs="http://www.w3.org/2001/XMLSchema" xmlns:p="http://schemas.microsoft.com/office/2006/metadata/properties" xmlns:ns2="f1bb4bd1-022a-4b66-97b7-5c3721fd34c4" xmlns:ns3="e261725d-1601-4412-98c3-c676051c13dd" targetNamespace="http://schemas.microsoft.com/office/2006/metadata/properties" ma:root="true" ma:fieldsID="efcfc80765ab722185644f8a563007ce" ns2:_="" ns3:_="">
    <xsd:import namespace="f1bb4bd1-022a-4b66-97b7-5c3721fd34c4"/>
    <xsd:import namespace="e261725d-1601-4412-98c3-c676051c13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bb4bd1-022a-4b66-97b7-5c3721fd34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1725d-1601-4412-98c3-c676051c13d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261725d-1601-4412-98c3-c676051c13dd">
      <UserInfo>
        <DisplayName>Frank Aloe - C13235</DisplayName>
        <AccountId>79</AccountId>
        <AccountType/>
      </UserInfo>
      <UserInfo>
        <DisplayName>Tim Kitagawa - C40618</DisplayName>
        <AccountId>72</AccountId>
        <AccountType/>
      </UserInfo>
      <UserInfo>
        <DisplayName>Brian Tate - C41175</DisplayName>
        <AccountId>101</AccountId>
        <AccountType/>
      </UserInfo>
      <UserInfo>
        <DisplayName>Mark Hofmann - C15049</DisplayName>
        <AccountId>74</AccountId>
        <AccountType/>
      </UserInfo>
      <UserInfo>
        <DisplayName>James Russell - C12482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249AFE8-F9F2-4A96-80BA-32D17EFEFE1C}"/>
</file>

<file path=customXml/itemProps2.xml><?xml version="1.0" encoding="utf-8"?>
<ds:datastoreItem xmlns:ds="http://schemas.openxmlformats.org/officeDocument/2006/customXml" ds:itemID="{0463065F-BA85-47D8-9699-4A32BBF7274E}"/>
</file>

<file path=customXml/itemProps3.xml><?xml version="1.0" encoding="utf-8"?>
<ds:datastoreItem xmlns:ds="http://schemas.openxmlformats.org/officeDocument/2006/customXml" ds:itemID="{0E38EC6F-7140-4F0E-9B4E-DC4ABAEE6E90}"/>
</file>

<file path=docProps/app.xml><?xml version="1.0" encoding="utf-8"?>
<Properties xmlns="http://schemas.openxmlformats.org/officeDocument/2006/extended-properties" xmlns:vt="http://schemas.openxmlformats.org/officeDocument/2006/docPropsVTypes">
  <TotalTime>17050</TotalTime>
  <Words>2798</Words>
  <Application>Microsoft Macintosh PowerPoint</Application>
  <PresentationFormat>Widescreen</PresentationFormat>
  <Paragraphs>456</Paragraphs>
  <Slides>58</Slides>
  <Notes>11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WFI32 AnyCloud</vt:lpstr>
      <vt:lpstr>Features</vt:lpstr>
      <vt:lpstr>WLAN</vt:lpstr>
      <vt:lpstr>Network</vt:lpstr>
      <vt:lpstr>WSCAN</vt:lpstr>
      <vt:lpstr>MQTT</vt:lpstr>
      <vt:lpstr>WFI32 AnyCloud.</vt:lpstr>
      <vt:lpstr>WFI32 AnyCloud</vt:lpstr>
      <vt:lpstr>WFI32 AnyCloud (Live demo)</vt:lpstr>
      <vt:lpstr>WFI32 AnyCloud</vt:lpstr>
      <vt:lpstr>WFI32 AnyCloud</vt:lpstr>
      <vt:lpstr>PowerPoint Presentation</vt:lpstr>
      <vt:lpstr>PowerPoint Presentation</vt:lpstr>
      <vt:lpstr>PowerPoint Presentation</vt:lpstr>
      <vt:lpstr>AT+CMD with HOST Processor </vt:lpstr>
      <vt:lpstr>PowerPoint Presentation</vt:lpstr>
      <vt:lpstr>Host WBZ451</vt:lpstr>
      <vt:lpstr>PowerPoint Presentation</vt:lpstr>
      <vt:lpstr>General State Machine</vt:lpstr>
      <vt:lpstr>PowerPoint Presentation</vt:lpstr>
      <vt:lpstr>AT+CMD  State Machine</vt:lpstr>
      <vt:lpstr>Multiple AT+CMD per State Machine</vt:lpstr>
      <vt:lpstr>PowerPoint Presentation</vt:lpstr>
      <vt:lpstr>AT Command Station Setup  Structure</vt:lpstr>
      <vt:lpstr>PowerPoint Presentation</vt:lpstr>
      <vt:lpstr>PowerPoint Presentation</vt:lpstr>
      <vt:lpstr>AT Command SofAP Setup  Structure</vt:lpstr>
      <vt:lpstr>Code Configuring SoftAP mode</vt:lpstr>
      <vt:lpstr>PowerPoint Presentation</vt:lpstr>
      <vt:lpstr>AT Command MQTT Setup  Structure</vt:lpstr>
      <vt:lpstr>Code Configuring MQTT mode</vt:lpstr>
      <vt:lpstr>Received Message from WFI32</vt:lpstr>
      <vt:lpstr>PowerPoint Presentation</vt:lpstr>
      <vt:lpstr>Parsing Message</vt:lpstr>
      <vt:lpstr>PowerPoint Presentation</vt:lpstr>
      <vt:lpstr>PowerPoint Presentation</vt:lpstr>
      <vt:lpstr>AT Command Response Parsing Structure</vt:lpstr>
      <vt:lpstr>Code parsing over all possible response</vt:lpstr>
      <vt:lpstr>PowerPoint Presentation</vt:lpstr>
      <vt:lpstr>Live demo !</vt:lpstr>
      <vt:lpstr>Addendum</vt:lpstr>
      <vt:lpstr>Certificate loading to CLoud</vt:lpstr>
      <vt:lpstr>AWS</vt:lpstr>
      <vt:lpstr>AWS</vt:lpstr>
      <vt:lpstr>PowerPoint Presentation</vt:lpstr>
      <vt:lpstr>PowerPoint Presentation</vt:lpstr>
      <vt:lpstr>AWS Create Thing</vt:lpstr>
      <vt:lpstr>AWS Attach Thing/Policy to Certificate</vt:lpstr>
      <vt:lpstr>AWS</vt:lpstr>
      <vt:lpstr>Azure group Enrollment</vt:lpstr>
      <vt:lpstr>Azure group Enrollment</vt:lpstr>
      <vt:lpstr>Azure group Enrollment</vt:lpstr>
      <vt:lpstr>Azure Single Device Enrollment</vt:lpstr>
      <vt:lpstr>Azure Single Device Enrollment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 Archambault - C11876</dc:creator>
  <cp:lastModifiedBy>Luc Archambault - C11876</cp:lastModifiedBy>
  <cp:revision>86</cp:revision>
  <dcterms:created xsi:type="dcterms:W3CDTF">2022-11-08T12:09:30Z</dcterms:created>
  <dcterms:modified xsi:type="dcterms:W3CDTF">2023-01-12T18:19:58Z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0x010100444339E4B96FEB4093EC0AC69844D450</vt:lpwstr>
  </property>
</Properties>
</file>